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5"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A8AC"/>
    <a:srgbClr val="3F89C1"/>
    <a:srgbClr val="1E4B26"/>
    <a:srgbClr val="1E264B"/>
    <a:srgbClr val="3FC189"/>
    <a:srgbClr val="953C06"/>
    <a:srgbClr val="FFCC66"/>
    <a:srgbClr val="F1F1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97" autoAdjust="0"/>
    <p:restoredTop sz="94659" autoAdjust="0"/>
  </p:normalViewPr>
  <p:slideViewPr>
    <p:cSldViewPr>
      <p:cViewPr varScale="1">
        <p:scale>
          <a:sx n="106" d="100"/>
          <a:sy n="106" d="100"/>
        </p:scale>
        <p:origin x="17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5">
            <a:extLst>
              <a:ext uri="{FF2B5EF4-FFF2-40B4-BE49-F238E27FC236}">
                <a16:creationId xmlns:a16="http://schemas.microsoft.com/office/drawing/2014/main" id="{AAB97BE2-FB24-A6A9-6EE9-C6A6EF0CA669}"/>
              </a:ext>
            </a:extLst>
          </p:cNvPr>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980080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B9F4DC1E-F948-DDD3-9DB7-DBE358F87D66}"/>
              </a:ext>
            </a:extLst>
          </p:cNvPr>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026622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6467220E-E9A0-C0A4-5103-059E881AF779}"/>
              </a:ext>
            </a:extLst>
          </p:cNvPr>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3258204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848600" cy="533400"/>
          </a:xfrm>
        </p:spPr>
        <p:txBody>
          <a:bodyPr/>
          <a:lstStyle/>
          <a:p>
            <a:r>
              <a:rPr lang="en-US"/>
              <a:t>Click to edit Master title style</a:t>
            </a:r>
          </a:p>
        </p:txBody>
      </p:sp>
      <p:sp>
        <p:nvSpPr>
          <p:cNvPr id="3" name="Table Placeholder 2"/>
          <p:cNvSpPr>
            <a:spLocks noGrp="1"/>
          </p:cNvSpPr>
          <p:nvPr>
            <p:ph type="tbl" idx="1"/>
          </p:nvPr>
        </p:nvSpPr>
        <p:spPr>
          <a:xfrm>
            <a:off x="457200" y="990600"/>
            <a:ext cx="8229600" cy="5486400"/>
          </a:xfrm>
        </p:spPr>
        <p:txBody>
          <a:bodyPr/>
          <a:lstStyle/>
          <a:p>
            <a:pPr lvl="0"/>
            <a:endParaRPr lang="en-US" noProof="0"/>
          </a:p>
        </p:txBody>
      </p:sp>
      <p:sp>
        <p:nvSpPr>
          <p:cNvPr id="4" name="Rectangle 5">
            <a:extLst>
              <a:ext uri="{FF2B5EF4-FFF2-40B4-BE49-F238E27FC236}">
                <a16:creationId xmlns:a16="http://schemas.microsoft.com/office/drawing/2014/main" id="{E7D9774A-1EE0-847C-5908-82FE130558DE}"/>
              </a:ext>
            </a:extLst>
          </p:cNvPr>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005230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F7F6A25C-DEE3-6743-2AE1-3FDDC27B9AF5}"/>
              </a:ext>
            </a:extLst>
          </p:cNvPr>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653198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a:extLst>
              <a:ext uri="{FF2B5EF4-FFF2-40B4-BE49-F238E27FC236}">
                <a16:creationId xmlns:a16="http://schemas.microsoft.com/office/drawing/2014/main" id="{F6452765-DA02-4D1F-E36F-9F086FDD2771}"/>
              </a:ext>
            </a:extLst>
          </p:cNvPr>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69031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90600"/>
            <a:ext cx="40386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0386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80FD68DF-D39E-224B-7FE5-FAFE02A2B5A9}"/>
              </a:ext>
            </a:extLst>
          </p:cNvPr>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62272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780DCA14-E888-95D0-D5F8-561ABF7512C9}"/>
              </a:ext>
            </a:extLst>
          </p:cNvPr>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282102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D0982874-8FC6-643E-63C5-C32E21A89233}"/>
              </a:ext>
            </a:extLst>
          </p:cNvPr>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023222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E5601376-BAB4-D142-66E1-D04D77265F20}"/>
              </a:ext>
            </a:extLst>
          </p:cNvPr>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737238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a:extLst>
              <a:ext uri="{FF2B5EF4-FFF2-40B4-BE49-F238E27FC236}">
                <a16:creationId xmlns:a16="http://schemas.microsoft.com/office/drawing/2014/main" id="{18920C20-78AE-6C57-C0D4-350CD5AA7FD7}"/>
              </a:ext>
            </a:extLst>
          </p:cNvPr>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541264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a:extLst>
              <a:ext uri="{FF2B5EF4-FFF2-40B4-BE49-F238E27FC236}">
                <a16:creationId xmlns:a16="http://schemas.microsoft.com/office/drawing/2014/main" id="{76318C84-566D-7ABE-C0BF-1548E7983F7E}"/>
              </a:ext>
            </a:extLst>
          </p:cNvPr>
          <p:cNvSpPr>
            <a:spLocks noGrp="1" noChangeArrowheads="1"/>
          </p:cNvSpPr>
          <p:nvPr>
            <p:ph type="ftr" sz="quarter" idx="10"/>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927776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9">
            <a:extLst>
              <a:ext uri="{FF2B5EF4-FFF2-40B4-BE49-F238E27FC236}">
                <a16:creationId xmlns:a16="http://schemas.microsoft.com/office/drawing/2014/main" id="{4D8972E7-59CE-8C4B-258E-82B99D161AA4}"/>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8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Oval 8">
            <a:extLst>
              <a:ext uri="{FF2B5EF4-FFF2-40B4-BE49-F238E27FC236}">
                <a16:creationId xmlns:a16="http://schemas.microsoft.com/office/drawing/2014/main" id="{581E65F9-2582-E9CB-C439-917793A69B27}"/>
              </a:ext>
            </a:extLst>
          </p:cNvPr>
          <p:cNvSpPr>
            <a:spLocks noChangeArrowheads="1"/>
          </p:cNvSpPr>
          <p:nvPr userDrawn="1"/>
        </p:nvSpPr>
        <p:spPr bwMode="auto">
          <a:xfrm>
            <a:off x="8229600" y="304800"/>
            <a:ext cx="457200" cy="533400"/>
          </a:xfrm>
          <a:prstGeom prst="ellipse">
            <a:avLst/>
          </a:prstGeom>
          <a:gradFill rotWithShape="1">
            <a:gsLst>
              <a:gs pos="0">
                <a:srgbClr val="D59C3F"/>
              </a:gs>
              <a:gs pos="50000">
                <a:srgbClr val="F6E34F"/>
              </a:gs>
              <a:gs pos="100000">
                <a:srgbClr val="D59C3F"/>
              </a:gs>
            </a:gsLst>
            <a:lin ang="5400000" scaled="1"/>
          </a:gradFill>
          <a:ln>
            <a:noFill/>
          </a:ln>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28" name="Rectangle 2">
            <a:extLst>
              <a:ext uri="{FF2B5EF4-FFF2-40B4-BE49-F238E27FC236}">
                <a16:creationId xmlns:a16="http://schemas.microsoft.com/office/drawing/2014/main" id="{8233D7F9-9B6C-8869-5257-799059DC2231}"/>
              </a:ext>
            </a:extLst>
          </p:cNvPr>
          <p:cNvSpPr>
            <a:spLocks noGrp="1" noChangeArrowheads="1"/>
          </p:cNvSpPr>
          <p:nvPr>
            <p:ph type="title"/>
          </p:nvPr>
        </p:nvSpPr>
        <p:spPr bwMode="auto">
          <a:xfrm>
            <a:off x="609600" y="304800"/>
            <a:ext cx="7848600" cy="533400"/>
          </a:xfrm>
          <a:prstGeom prst="rect">
            <a:avLst/>
          </a:prstGeom>
          <a:gradFill rotWithShape="1">
            <a:gsLst>
              <a:gs pos="0">
                <a:srgbClr val="D59C3F"/>
              </a:gs>
              <a:gs pos="50000">
                <a:srgbClr val="F6E34F"/>
              </a:gs>
              <a:gs pos="100000">
                <a:srgbClr val="D59C3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a:extLst>
              <a:ext uri="{FF2B5EF4-FFF2-40B4-BE49-F238E27FC236}">
                <a16:creationId xmlns:a16="http://schemas.microsoft.com/office/drawing/2014/main" id="{E508F2DC-C3CD-8B36-7379-8011ADECBFBB}"/>
              </a:ext>
            </a:extLst>
          </p:cNvPr>
          <p:cNvSpPr>
            <a:spLocks noGrp="1" noChangeArrowheads="1"/>
          </p:cNvSpPr>
          <p:nvPr>
            <p:ph type="body" idx="1"/>
          </p:nvPr>
        </p:nvSpPr>
        <p:spPr bwMode="auto">
          <a:xfrm>
            <a:off x="457200" y="990600"/>
            <a:ext cx="8229600" cy="5486400"/>
          </a:xfrm>
          <a:prstGeom prst="rect">
            <a:avLst/>
          </a:prstGeom>
          <a:gradFill rotWithShape="1">
            <a:gsLst>
              <a:gs pos="0">
                <a:srgbClr val="F1F1C4">
                  <a:alpha val="75000"/>
                </a:srgbClr>
              </a:gs>
              <a:gs pos="100000">
                <a:srgbClr val="FFCC66"/>
              </a:gs>
            </a:gsLst>
            <a:lin ang="27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a:t>
            </a:r>
          </a:p>
        </p:txBody>
      </p:sp>
      <p:sp>
        <p:nvSpPr>
          <p:cNvPr id="2" name="Rectangle 5">
            <a:extLst>
              <a:ext uri="{FF2B5EF4-FFF2-40B4-BE49-F238E27FC236}">
                <a16:creationId xmlns:a16="http://schemas.microsoft.com/office/drawing/2014/main" id="{79967797-601E-7C22-AE9D-C250FAC863E9}"/>
              </a:ext>
            </a:extLst>
          </p:cNvPr>
          <p:cNvSpPr>
            <a:spLocks noGrp="1" noChangeArrowheads="1"/>
          </p:cNvSpPr>
          <p:nvPr>
            <p:ph type="ftr" sz="quarter" idx="3"/>
          </p:nvPr>
        </p:nvSpPr>
        <p:spPr bwMode="auto">
          <a:xfrm>
            <a:off x="3124200" y="6477000"/>
            <a:ext cx="2895600" cy="2476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1" name="Oval 9">
            <a:extLst>
              <a:ext uri="{FF2B5EF4-FFF2-40B4-BE49-F238E27FC236}">
                <a16:creationId xmlns:a16="http://schemas.microsoft.com/office/drawing/2014/main" id="{D5857A41-679F-C64C-387C-DAB5B454AB50}"/>
              </a:ext>
            </a:extLst>
          </p:cNvPr>
          <p:cNvSpPr>
            <a:spLocks noChangeArrowheads="1"/>
          </p:cNvSpPr>
          <p:nvPr userDrawn="1"/>
        </p:nvSpPr>
        <p:spPr bwMode="auto">
          <a:xfrm>
            <a:off x="381000" y="304800"/>
            <a:ext cx="457200" cy="533400"/>
          </a:xfrm>
          <a:prstGeom prst="ellipse">
            <a:avLst/>
          </a:prstGeom>
          <a:gradFill rotWithShape="1">
            <a:gsLst>
              <a:gs pos="0">
                <a:srgbClr val="D59C3F"/>
              </a:gs>
              <a:gs pos="50000">
                <a:srgbClr val="F6E34F"/>
              </a:gs>
              <a:gs pos="100000">
                <a:srgbClr val="D59C3F"/>
              </a:gs>
            </a:gsLst>
            <a:lin ang="5400000" scaled="1"/>
          </a:gradFill>
          <a:ln>
            <a:noFill/>
          </a:ln>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3200" b="1" kern="1200">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Bookman Old Style" panose="02050604050505020204" pitchFamily="18" charset="0"/>
          <a:cs typeface="Arial" panose="020B0604020202020204" pitchFamily="34" charset="0"/>
        </a:defRPr>
      </a:lvl2pPr>
      <a:lvl3pPr algn="ctr" rtl="0" eaLnBrk="0" fontAlgn="base" hangingPunct="0">
        <a:spcBef>
          <a:spcPct val="0"/>
        </a:spcBef>
        <a:spcAft>
          <a:spcPct val="0"/>
        </a:spcAft>
        <a:defRPr sz="3200" b="1">
          <a:solidFill>
            <a:schemeClr val="tx2"/>
          </a:solidFill>
          <a:latin typeface="Bookman Old Style" panose="02050604050505020204" pitchFamily="18" charset="0"/>
          <a:cs typeface="Arial" panose="020B0604020202020204" pitchFamily="34" charset="0"/>
        </a:defRPr>
      </a:lvl3pPr>
      <a:lvl4pPr algn="ctr" rtl="0" eaLnBrk="0" fontAlgn="base" hangingPunct="0">
        <a:spcBef>
          <a:spcPct val="0"/>
        </a:spcBef>
        <a:spcAft>
          <a:spcPct val="0"/>
        </a:spcAft>
        <a:defRPr sz="3200" b="1">
          <a:solidFill>
            <a:schemeClr val="tx2"/>
          </a:solidFill>
          <a:latin typeface="Bookman Old Style" panose="02050604050505020204" pitchFamily="18" charset="0"/>
          <a:cs typeface="Arial" panose="020B0604020202020204" pitchFamily="34" charset="0"/>
        </a:defRPr>
      </a:lvl4pPr>
      <a:lvl5pPr algn="ctr" rtl="0" eaLnBrk="0" fontAlgn="base" hangingPunct="0">
        <a:spcBef>
          <a:spcPct val="0"/>
        </a:spcBef>
        <a:spcAft>
          <a:spcPct val="0"/>
        </a:spcAft>
        <a:defRPr sz="3200" b="1">
          <a:solidFill>
            <a:schemeClr val="tx2"/>
          </a:solidFill>
          <a:latin typeface="Bookman Old Style" panose="02050604050505020204" pitchFamily="18" charset="0"/>
          <a:cs typeface="Arial" panose="020B0604020202020204" pitchFamily="34" charset="0"/>
        </a:defRPr>
      </a:lvl5pPr>
      <a:lvl6pPr marL="457200" algn="ctr" rtl="0" fontAlgn="base">
        <a:spcBef>
          <a:spcPct val="0"/>
        </a:spcBef>
        <a:spcAft>
          <a:spcPct val="0"/>
        </a:spcAft>
        <a:defRPr sz="3200" b="1">
          <a:solidFill>
            <a:schemeClr val="tx2"/>
          </a:solidFill>
          <a:latin typeface="Bookman Old Style" panose="02050604050505020204" pitchFamily="18" charset="0"/>
          <a:cs typeface="Arial" panose="020B0604020202020204" pitchFamily="34" charset="0"/>
        </a:defRPr>
      </a:lvl6pPr>
      <a:lvl7pPr marL="914400" algn="ctr" rtl="0" fontAlgn="base">
        <a:spcBef>
          <a:spcPct val="0"/>
        </a:spcBef>
        <a:spcAft>
          <a:spcPct val="0"/>
        </a:spcAft>
        <a:defRPr sz="3200" b="1">
          <a:solidFill>
            <a:schemeClr val="tx2"/>
          </a:solidFill>
          <a:latin typeface="Bookman Old Style" panose="02050604050505020204" pitchFamily="18" charset="0"/>
          <a:cs typeface="Arial" panose="020B0604020202020204" pitchFamily="34" charset="0"/>
        </a:defRPr>
      </a:lvl7pPr>
      <a:lvl8pPr marL="1371600" algn="ctr" rtl="0" fontAlgn="base">
        <a:spcBef>
          <a:spcPct val="0"/>
        </a:spcBef>
        <a:spcAft>
          <a:spcPct val="0"/>
        </a:spcAft>
        <a:defRPr sz="3200" b="1">
          <a:solidFill>
            <a:schemeClr val="tx2"/>
          </a:solidFill>
          <a:latin typeface="Bookman Old Style" panose="02050604050505020204" pitchFamily="18" charset="0"/>
          <a:cs typeface="Arial" panose="020B0604020202020204" pitchFamily="34" charset="0"/>
        </a:defRPr>
      </a:lvl8pPr>
      <a:lvl9pPr marL="1828800" algn="ctr" rtl="0" fontAlgn="base">
        <a:spcBef>
          <a:spcPct val="0"/>
        </a:spcBef>
        <a:spcAft>
          <a:spcPct val="0"/>
        </a:spcAft>
        <a:defRPr sz="3200" b="1">
          <a:solidFill>
            <a:schemeClr val="tx2"/>
          </a:solidFill>
          <a:latin typeface="Bookman Old Style" panose="02050604050505020204" pitchFamily="18" charset="0"/>
          <a:cs typeface="Arial" panose="020B0604020202020204" pitchFamily="34" charset="0"/>
        </a:defRPr>
      </a:lvl9pPr>
    </p:titleStyle>
    <p:bodyStyle>
      <a:lvl1pPr marL="342900" indent="-342900" algn="l" rtl="0" eaLnBrk="0" fontAlgn="base" hangingPunct="0">
        <a:spcBef>
          <a:spcPct val="20000"/>
        </a:spcBef>
        <a:spcAft>
          <a:spcPct val="0"/>
        </a:spcAft>
        <a:defRPr sz="3000" kern="1200">
          <a:solidFill>
            <a:schemeClr val="tx1"/>
          </a:solidFill>
          <a:latin typeface="+mn-lt"/>
          <a:ea typeface="+mn-ea"/>
          <a:cs typeface="+mn-cs"/>
        </a:defRPr>
      </a:lvl1pPr>
      <a:lvl2pPr marL="742950" indent="-285750" algn="l" rtl="0" eaLnBrk="0" fontAlgn="base" hangingPunct="0">
        <a:spcBef>
          <a:spcPct val="20000"/>
        </a:spcBef>
        <a:spcAft>
          <a:spcPct val="0"/>
        </a:spcAft>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historycart.com/WhatEarlyChristiansTaught.do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historycart.com/WhatEarlyChristiansTaught.do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7FA78E7-AA8C-7DF3-7650-6DC8A7302D14}"/>
              </a:ext>
            </a:extLst>
          </p:cNvPr>
          <p:cNvSpPr>
            <a:spLocks noGrp="1" noChangeArrowheads="1"/>
          </p:cNvSpPr>
          <p:nvPr>
            <p:ph type="ctrTitle"/>
          </p:nvPr>
        </p:nvSpPr>
        <p:spPr>
          <a:xfrm>
            <a:off x="381000" y="304800"/>
            <a:ext cx="8305800" cy="2057400"/>
          </a:xfrm>
        </p:spPr>
        <p:txBody>
          <a:bodyPr anchor="ctr"/>
          <a:lstStyle/>
          <a:p>
            <a:pPr eaLnBrk="1" hangingPunct="1"/>
            <a:br>
              <a:rPr lang="en-US" altLang="en-US" sz="3900"/>
            </a:br>
            <a:r>
              <a:rPr lang="en-US" altLang="en-US" sz="5000"/>
              <a:t>Cornmeal</a:t>
            </a:r>
            <a:br>
              <a:rPr lang="en-US" altLang="en-US" sz="5000"/>
            </a:br>
            <a:endParaRPr lang="en-US" altLang="en-US" sz="5000"/>
          </a:p>
        </p:txBody>
      </p:sp>
      <p:sp>
        <p:nvSpPr>
          <p:cNvPr id="2051" name="Rectangle 3">
            <a:extLst>
              <a:ext uri="{FF2B5EF4-FFF2-40B4-BE49-F238E27FC236}">
                <a16:creationId xmlns:a16="http://schemas.microsoft.com/office/drawing/2014/main" id="{2225415F-D27A-CEF4-A198-86D51053E34F}"/>
              </a:ext>
            </a:extLst>
          </p:cNvPr>
          <p:cNvSpPr>
            <a:spLocks noGrp="1" noChangeArrowheads="1"/>
          </p:cNvSpPr>
          <p:nvPr>
            <p:ph type="subTitle" idx="1"/>
          </p:nvPr>
        </p:nvSpPr>
        <p:spPr>
          <a:xfrm>
            <a:off x="1371600" y="2857500"/>
            <a:ext cx="6400800" cy="1752600"/>
          </a:xfrm>
        </p:spPr>
        <p:txBody>
          <a:bodyPr/>
          <a:lstStyle/>
          <a:p>
            <a:pPr eaLnBrk="1" hangingPunct="1"/>
            <a:r>
              <a:rPr lang="en-US" altLang="en-US" sz="4300" b="1">
                <a:latin typeface="Bookman Old Style" panose="02050604050505020204" pitchFamily="18" charset="0"/>
              </a:rPr>
              <a:t>A Taste of Various Churches</a:t>
            </a:r>
          </a:p>
        </p:txBody>
      </p:sp>
      <p:sp>
        <p:nvSpPr>
          <p:cNvPr id="2052" name="Rectangle 6">
            <a:extLst>
              <a:ext uri="{FF2B5EF4-FFF2-40B4-BE49-F238E27FC236}">
                <a16:creationId xmlns:a16="http://schemas.microsoft.com/office/drawing/2014/main" id="{77A325ED-A786-B41D-2C40-B6A1DCB8D71D}"/>
              </a:ext>
            </a:extLst>
          </p:cNvPr>
          <p:cNvSpPr>
            <a:spLocks noChangeArrowheads="1"/>
          </p:cNvSpPr>
          <p:nvPr/>
        </p:nvSpPr>
        <p:spPr bwMode="auto">
          <a:xfrm>
            <a:off x="1524000" y="5105400"/>
            <a:ext cx="6400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defRPr sz="3000">
                <a:solidFill>
                  <a:schemeClr val="tx1"/>
                </a:solidFill>
                <a:latin typeface="Arial" panose="020B0604020202020204" pitchFamily="34" charset="0"/>
                <a:cs typeface="Arial" panose="020B0604020202020204" pitchFamily="34" charset="0"/>
              </a:defRPr>
            </a:lvl1pPr>
            <a:lvl2pPr marL="742950" indent="-285750">
              <a:spcBef>
                <a:spcPct val="20000"/>
              </a:spcBef>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b="1" dirty="0"/>
              <a:t>Steve Morrison </a:t>
            </a:r>
          </a:p>
          <a:p>
            <a:pPr algn="ctr" eaLnBrk="1" hangingPunct="1"/>
            <a:r>
              <a:rPr lang="en-US" altLang="en-US" sz="2800" b="1" dirty="0"/>
              <a:t>and Larry Wessels</a:t>
            </a:r>
          </a:p>
          <a:p>
            <a:pPr algn="ctr" eaLnBrk="1" hangingPunct="1"/>
            <a:r>
              <a:rPr lang="en-US" altLang="en-US" sz="1400" b="1" dirty="0"/>
              <a:t>March 3, 2023 version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7F7FF4A-F480-1AE5-34C2-59E673FEC223}"/>
              </a:ext>
            </a:extLst>
          </p:cNvPr>
          <p:cNvSpPr>
            <a:spLocks noGrp="1" noChangeArrowheads="1"/>
          </p:cNvSpPr>
          <p:nvPr>
            <p:ph type="title"/>
          </p:nvPr>
        </p:nvSpPr>
        <p:spPr/>
        <p:txBody>
          <a:bodyPr/>
          <a:lstStyle/>
          <a:p>
            <a:pPr eaLnBrk="1" hangingPunct="1"/>
            <a:r>
              <a:rPr lang="en-US" altLang="en-US" sz="2800"/>
              <a:t>Roman Catholics 2</a:t>
            </a:r>
          </a:p>
        </p:txBody>
      </p:sp>
      <p:sp>
        <p:nvSpPr>
          <p:cNvPr id="11267" name="Rectangle 3">
            <a:extLst>
              <a:ext uri="{FF2B5EF4-FFF2-40B4-BE49-F238E27FC236}">
                <a16:creationId xmlns:a16="http://schemas.microsoft.com/office/drawing/2014/main" id="{A950A4D3-9884-4242-8BAC-5DE079A3578D}"/>
              </a:ext>
            </a:extLst>
          </p:cNvPr>
          <p:cNvSpPr>
            <a:spLocks noGrp="1" noChangeArrowheads="1"/>
          </p:cNvSpPr>
          <p:nvPr>
            <p:ph type="body" idx="1"/>
          </p:nvPr>
        </p:nvSpPr>
        <p:spPr/>
        <p:txBody>
          <a:bodyPr/>
          <a:lstStyle/>
          <a:p>
            <a:pPr eaLnBrk="1" hangingPunct="1">
              <a:lnSpc>
                <a:spcPct val="90000"/>
              </a:lnSpc>
            </a:pPr>
            <a:r>
              <a:rPr lang="en-US" altLang="en-US" sz="2100"/>
              <a:t>In the “Great Schism” in 1054 A.D. the Roman Catholic and Orthodox churches excommunicated each other. All Catholic churches in Orthodox lands were closed down. Both sides repealed this in 1964.</a:t>
            </a:r>
          </a:p>
          <a:p>
            <a:pPr eaLnBrk="1" hangingPunct="1">
              <a:lnSpc>
                <a:spcPct val="90000"/>
              </a:lnSpc>
            </a:pPr>
            <a:r>
              <a:rPr lang="en-US" altLang="en-US" sz="2100"/>
              <a:t>Eight Crusades 1189-1272 A.D. capture Israel, and one to sack Constantinople.</a:t>
            </a:r>
          </a:p>
          <a:p>
            <a:pPr eaLnBrk="1" hangingPunct="1">
              <a:lnSpc>
                <a:spcPct val="90000"/>
              </a:lnSpc>
            </a:pPr>
            <a:r>
              <a:rPr lang="en-US" altLang="en-US" sz="2100"/>
              <a:t>1487-1545- Crusade against Waldenses.</a:t>
            </a:r>
          </a:p>
          <a:p>
            <a:pPr eaLnBrk="1" hangingPunct="1">
              <a:lnSpc>
                <a:spcPct val="90000"/>
              </a:lnSpc>
            </a:pPr>
            <a:r>
              <a:rPr lang="en-US" altLang="en-US" sz="2100"/>
              <a:t>In 1302 A.D. King Philip of France tortured Pope Boniface VII for heresy. Later, Pope Clement V was France's puppet.</a:t>
            </a:r>
          </a:p>
          <a:p>
            <a:pPr eaLnBrk="1" hangingPunct="1">
              <a:lnSpc>
                <a:spcPct val="90000"/>
              </a:lnSpc>
            </a:pPr>
            <a:r>
              <a:rPr lang="en-US" altLang="en-US" sz="2100"/>
              <a:t>1414-1418 Council of Constance reduced 3 simultaneous popes down to 1 and burned Jan Hus at the stake after Hus was promised safe conduct.</a:t>
            </a:r>
          </a:p>
          <a:p>
            <a:pPr eaLnBrk="1" hangingPunct="1">
              <a:lnSpc>
                <a:spcPct val="90000"/>
              </a:lnSpc>
            </a:pPr>
            <a:r>
              <a:rPr lang="en-US" altLang="en-US" sz="2100"/>
              <a:t>Modern Roman Catholicism has changed; for example, even some atheists and others go to heaven too, according to Pope Francis.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6AD554F-2989-14B2-0A8E-0D58628D82C1}"/>
              </a:ext>
            </a:extLst>
          </p:cNvPr>
          <p:cNvSpPr>
            <a:spLocks noGrp="1" noChangeArrowheads="1"/>
          </p:cNvSpPr>
          <p:nvPr>
            <p:ph type="title"/>
          </p:nvPr>
        </p:nvSpPr>
        <p:spPr/>
        <p:txBody>
          <a:bodyPr/>
          <a:lstStyle/>
          <a:p>
            <a:pPr eaLnBrk="1" hangingPunct="1"/>
            <a:r>
              <a:rPr lang="en-US" altLang="en-US" sz="2800"/>
              <a:t>Nestorians (or Nestorian Orthodox) 1</a:t>
            </a:r>
          </a:p>
        </p:txBody>
      </p:sp>
      <p:sp>
        <p:nvSpPr>
          <p:cNvPr id="12291" name="Rectangle 3">
            <a:extLst>
              <a:ext uri="{FF2B5EF4-FFF2-40B4-BE49-F238E27FC236}">
                <a16:creationId xmlns:a16="http://schemas.microsoft.com/office/drawing/2014/main" id="{94E66A38-6326-B058-2A13-DF8054EEECFD}"/>
              </a:ext>
            </a:extLst>
          </p:cNvPr>
          <p:cNvSpPr>
            <a:spLocks noGrp="1" noChangeArrowheads="1"/>
          </p:cNvSpPr>
          <p:nvPr>
            <p:ph type="body" idx="1"/>
          </p:nvPr>
        </p:nvSpPr>
        <p:spPr/>
        <p:txBody>
          <a:bodyPr/>
          <a:lstStyle/>
          <a:p>
            <a:pPr eaLnBrk="1" hangingPunct="1">
              <a:lnSpc>
                <a:spcPct val="80000"/>
              </a:lnSpc>
            </a:pPr>
            <a:r>
              <a:rPr lang="en-US" altLang="en-US" sz="2600"/>
              <a:t>Nestorius, patriarch of Constantinople, was a Nicene, Trinitarian excommunicated at the Council of Ephesus in 431 A.D. for two things: denying that Mary was the mother/bearer of God, and saying the Jesus had two separate wills: human and divine.</a:t>
            </a:r>
          </a:p>
          <a:p>
            <a:pPr eaLnBrk="1" hangingPunct="1">
              <a:lnSpc>
                <a:spcPct val="80000"/>
              </a:lnSpc>
            </a:pPr>
            <a:r>
              <a:rPr lang="en-US" altLang="en-US" sz="2600"/>
              <a:t>After Ephesus, Nestorius wrote </a:t>
            </a:r>
            <a:r>
              <a:rPr lang="en-US" altLang="en-US" sz="2600" i="1"/>
              <a:t>The Bazaar of Heracleides</a:t>
            </a:r>
            <a:r>
              <a:rPr lang="en-US" altLang="en-US" sz="2600"/>
              <a:t>, which is not as extreme as the Council of Ephesus made Nestorius out to be. Nestorius still messed up on the mystery of the incarnation though.</a:t>
            </a:r>
          </a:p>
          <a:p>
            <a:pPr eaLnBrk="1" hangingPunct="1">
              <a:lnSpc>
                <a:spcPct val="80000"/>
              </a:lnSpc>
            </a:pPr>
            <a:r>
              <a:rPr lang="en-US" altLang="en-US" sz="2600"/>
              <a:t>They were persecuted by China and decimated by Mongols and Muslims, especially Tamerlane. In 1498 Portuguese forced Indian Nestorians to become Catholics. Mostly died out by 1200-1400 A.D. Only about 800,000 left today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12AF00FA-1BB1-1B5C-D05B-3A1D082E63CF}"/>
              </a:ext>
            </a:extLst>
          </p:cNvPr>
          <p:cNvSpPr>
            <a:spLocks noGrp="1" noChangeArrowheads="1"/>
          </p:cNvSpPr>
          <p:nvPr>
            <p:ph type="title"/>
          </p:nvPr>
        </p:nvSpPr>
        <p:spPr/>
        <p:txBody>
          <a:bodyPr/>
          <a:lstStyle/>
          <a:p>
            <a:pPr eaLnBrk="1" hangingPunct="1"/>
            <a:r>
              <a:rPr lang="en-US" altLang="en-US" sz="2800"/>
              <a:t>Nestorians (or Nestorian Orthodox) 2</a:t>
            </a:r>
          </a:p>
        </p:txBody>
      </p:sp>
      <p:sp>
        <p:nvSpPr>
          <p:cNvPr id="13315" name="Rectangle 3">
            <a:extLst>
              <a:ext uri="{FF2B5EF4-FFF2-40B4-BE49-F238E27FC236}">
                <a16:creationId xmlns:a16="http://schemas.microsoft.com/office/drawing/2014/main" id="{A6AD208A-250B-2A95-A277-E3DC22258863}"/>
              </a:ext>
            </a:extLst>
          </p:cNvPr>
          <p:cNvSpPr>
            <a:spLocks noGrp="1" noChangeArrowheads="1"/>
          </p:cNvSpPr>
          <p:nvPr>
            <p:ph type="body" idx="1"/>
          </p:nvPr>
        </p:nvSpPr>
        <p:spPr/>
        <p:txBody>
          <a:bodyPr/>
          <a:lstStyle/>
          <a:p>
            <a:pPr eaLnBrk="1" hangingPunct="1"/>
            <a:r>
              <a:rPr lang="en-US" altLang="en-US" sz="2600"/>
              <a:t>Nestorians admire Nestorius’s teacher, the Pelagian Theodore of Mopsuestia, whom others reject.</a:t>
            </a:r>
          </a:p>
          <a:p>
            <a:pPr eaLnBrk="1" hangingPunct="1"/>
            <a:r>
              <a:rPr lang="en-US" altLang="en-US" sz="2600"/>
              <a:t>Afterwards they went east and evangelized from Persia to central Asia to China (by 781 A.D.), and even converted a tribe of Mongols (which got wiped out by the other Mongols).</a:t>
            </a:r>
          </a:p>
          <a:p>
            <a:pPr eaLnBrk="1" hangingPunct="1"/>
            <a:r>
              <a:rPr lang="en-US" altLang="en-US" sz="2600"/>
              <a:t>Historically millions lived from eastern Mongolia through China and Central Asia to Syria.</a:t>
            </a:r>
          </a:p>
          <a:p>
            <a:pPr eaLnBrk="1" hangingPunct="1"/>
            <a:r>
              <a:rPr lang="en-US" altLang="en-US" sz="2600"/>
              <a:t>Nestorians were the main ones responsible for the silk road of trade between China and Europe.</a:t>
            </a:r>
          </a:p>
          <a:p>
            <a:pPr eaLnBrk="1" hangingPunct="1"/>
            <a:r>
              <a:rPr lang="en-US" altLang="en-US" sz="2600"/>
              <a:t>They have Psalm 151-155 in their Bibles.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93E845B-60E1-7206-9678-5CED9B3623F3}"/>
              </a:ext>
            </a:extLst>
          </p:cNvPr>
          <p:cNvSpPr>
            <a:spLocks noGrp="1" noChangeArrowheads="1"/>
          </p:cNvSpPr>
          <p:nvPr>
            <p:ph type="title"/>
          </p:nvPr>
        </p:nvSpPr>
        <p:spPr/>
        <p:txBody>
          <a:bodyPr/>
          <a:lstStyle/>
          <a:p>
            <a:pPr eaLnBrk="1" hangingPunct="1"/>
            <a:r>
              <a:rPr lang="en-US" altLang="en-US" sz="2800"/>
              <a:t>Multi-grain Groups</a:t>
            </a:r>
          </a:p>
        </p:txBody>
      </p:sp>
      <p:sp>
        <p:nvSpPr>
          <p:cNvPr id="14339" name="Rectangle 3">
            <a:extLst>
              <a:ext uri="{FF2B5EF4-FFF2-40B4-BE49-F238E27FC236}">
                <a16:creationId xmlns:a16="http://schemas.microsoft.com/office/drawing/2014/main" id="{41F09E26-0C88-C098-3CE1-04B61B6ACF28}"/>
              </a:ext>
            </a:extLst>
          </p:cNvPr>
          <p:cNvSpPr>
            <a:spLocks noGrp="1" noChangeArrowheads="1"/>
          </p:cNvSpPr>
          <p:nvPr>
            <p:ph type="body" idx="1"/>
          </p:nvPr>
        </p:nvSpPr>
        <p:spPr/>
        <p:txBody>
          <a:bodyPr/>
          <a:lstStyle/>
          <a:p>
            <a:pPr eaLnBrk="1" hangingPunct="1"/>
            <a:r>
              <a:rPr lang="en-US" altLang="en-US"/>
              <a:t>Rather than just one feed, they these groups claim to follow the Bible plus a more modern prophet or leader, such as Joseph Smith, the Watchtower, Ellen G. White, Mary Baker Eddy, Rev. Moon, or others.</a:t>
            </a:r>
          </a:p>
          <a:p>
            <a:pPr eaLnBrk="1" hangingPunct="1"/>
            <a:r>
              <a:rPr lang="en-US" altLang="en-US"/>
              <a:t>The three largest groups here are Seventh Day Adventists (some of whom are evangelical), Mormons, and Jehovah’s Witnesses.</a:t>
            </a:r>
          </a:p>
          <a:p>
            <a:pPr eaLnBrk="1" hangingPunct="1"/>
            <a:r>
              <a:rPr lang="en-US" altLang="en-US"/>
              <a:t>Various groups considered cults are all included here.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4E49B51-470F-5AEC-12F9-BCE7462CD490}"/>
              </a:ext>
            </a:extLst>
          </p:cNvPr>
          <p:cNvSpPr>
            <a:spLocks noGrp="1" noChangeArrowheads="1"/>
          </p:cNvSpPr>
          <p:nvPr>
            <p:ph type="title"/>
          </p:nvPr>
        </p:nvSpPr>
        <p:spPr/>
        <p:txBody>
          <a:bodyPr/>
          <a:lstStyle/>
          <a:p>
            <a:pPr eaLnBrk="1" hangingPunct="1"/>
            <a:r>
              <a:rPr lang="en-US" altLang="en-US" sz="2700"/>
              <a:t>Evangelicals (or Conservative Christians)</a:t>
            </a:r>
          </a:p>
        </p:txBody>
      </p:sp>
      <p:sp>
        <p:nvSpPr>
          <p:cNvPr id="15363" name="Rectangle 3">
            <a:extLst>
              <a:ext uri="{FF2B5EF4-FFF2-40B4-BE49-F238E27FC236}">
                <a16:creationId xmlns:a16="http://schemas.microsoft.com/office/drawing/2014/main" id="{274D44D7-6123-4AA0-FDC7-76BBDF134464}"/>
              </a:ext>
            </a:extLst>
          </p:cNvPr>
          <p:cNvSpPr>
            <a:spLocks noGrp="1" noChangeArrowheads="1"/>
          </p:cNvSpPr>
          <p:nvPr>
            <p:ph type="body" idx="1"/>
          </p:nvPr>
        </p:nvSpPr>
        <p:spPr/>
        <p:txBody>
          <a:bodyPr/>
          <a:lstStyle/>
          <a:p>
            <a:pPr eaLnBrk="1" hangingPunct="1">
              <a:lnSpc>
                <a:spcPct val="90000"/>
              </a:lnSpc>
            </a:pPr>
            <a:r>
              <a:rPr lang="en-US" altLang="en-US"/>
              <a:t>Evangelicals value God’s word over tradition.</a:t>
            </a:r>
          </a:p>
          <a:p>
            <a:pPr eaLnBrk="1" hangingPunct="1">
              <a:lnSpc>
                <a:spcPct val="90000"/>
              </a:lnSpc>
            </a:pPr>
            <a:r>
              <a:rPr lang="en-US" altLang="en-US"/>
              <a:t>Roughly 640 million, including about 18 million in mainland China. This includes conservative Protestants, charismatics, Bible churches, and also estimated 40 million conservative Anglicans.</a:t>
            </a:r>
          </a:p>
          <a:p>
            <a:pPr eaLnBrk="1" hangingPunct="1">
              <a:lnSpc>
                <a:spcPct val="90000"/>
              </a:lnSpc>
            </a:pPr>
            <a:r>
              <a:rPr lang="en-US" altLang="en-US"/>
              <a:t>1534 A.D. Henry VIII started the [Anglican] Church of England the Pope refused to annul his marriage.</a:t>
            </a:r>
          </a:p>
          <a:p>
            <a:pPr eaLnBrk="1" hangingPunct="1">
              <a:lnSpc>
                <a:spcPct val="90000"/>
              </a:lnSpc>
            </a:pPr>
            <a:r>
              <a:rPr lang="en-US" altLang="en-US"/>
              <a:t>Lutherans and Calvinists persecuted Anabaptists, each other, and Roman Catholics.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6AA1CD7A-8F7A-FD16-5903-01ECDD870314}"/>
              </a:ext>
            </a:extLst>
          </p:cNvPr>
          <p:cNvSpPr>
            <a:spLocks noGrp="1" noChangeArrowheads="1"/>
          </p:cNvSpPr>
          <p:nvPr>
            <p:ph type="title"/>
          </p:nvPr>
        </p:nvSpPr>
        <p:spPr/>
        <p:txBody>
          <a:bodyPr/>
          <a:lstStyle/>
          <a:p>
            <a:pPr eaLnBrk="1" hangingPunct="1"/>
            <a:r>
              <a:rPr lang="en-US" altLang="en-US" sz="2700"/>
              <a:t>Distinctives of all Evangelicals </a:t>
            </a:r>
          </a:p>
        </p:txBody>
      </p:sp>
      <p:sp>
        <p:nvSpPr>
          <p:cNvPr id="16387" name="Rectangle 3">
            <a:extLst>
              <a:ext uri="{FF2B5EF4-FFF2-40B4-BE49-F238E27FC236}">
                <a16:creationId xmlns:a16="http://schemas.microsoft.com/office/drawing/2014/main" id="{E7D305F3-F431-FFF5-FB77-E58DAF62EA19}"/>
              </a:ext>
            </a:extLst>
          </p:cNvPr>
          <p:cNvSpPr>
            <a:spLocks noGrp="1" noChangeArrowheads="1"/>
          </p:cNvSpPr>
          <p:nvPr>
            <p:ph type="body" idx="1"/>
          </p:nvPr>
        </p:nvSpPr>
        <p:spPr/>
        <p:txBody>
          <a:bodyPr/>
          <a:lstStyle/>
          <a:p>
            <a:pPr marL="571500" indent="-571500" eaLnBrk="1" hangingPunct="1">
              <a:buFontTx/>
              <a:buAutoNum type="arabicParenR"/>
            </a:pPr>
            <a:r>
              <a:rPr lang="en-US" altLang="en-US"/>
              <a:t>Trusting God’s Word, the Bible, as the highest authority in life</a:t>
            </a:r>
          </a:p>
          <a:p>
            <a:pPr marL="571500" indent="-571500" eaLnBrk="1" hangingPunct="1">
              <a:buFontTx/>
              <a:buAutoNum type="arabicParenR"/>
            </a:pPr>
            <a:endParaRPr lang="en-US" altLang="en-US"/>
          </a:p>
          <a:p>
            <a:pPr marL="571500" indent="-571500" eaLnBrk="1" hangingPunct="1"/>
            <a:r>
              <a:rPr lang="en-US" altLang="en-US"/>
              <a:t>2) Believing and seriously following the New Testament as God and the human writers intended it</a:t>
            </a:r>
          </a:p>
          <a:p>
            <a:pPr marL="571500" indent="-571500" eaLnBrk="1" hangingPunct="1"/>
            <a:endParaRPr lang="en-US" altLang="en-US"/>
          </a:p>
          <a:p>
            <a:pPr marL="571500" indent="-571500" eaLnBrk="1" hangingPunct="1"/>
            <a:r>
              <a:rPr lang="en-US" altLang="en-US"/>
              <a:t>3) Salvation by God’s grace alone, not works, through faith alone in Christ alone.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925A0E8-E8FD-435F-98F1-4B1F4F512EBC}"/>
              </a:ext>
            </a:extLst>
          </p:cNvPr>
          <p:cNvSpPr>
            <a:spLocks noGrp="1" noChangeArrowheads="1"/>
          </p:cNvSpPr>
          <p:nvPr>
            <p:ph type="title"/>
          </p:nvPr>
        </p:nvSpPr>
        <p:spPr/>
        <p:txBody>
          <a:bodyPr/>
          <a:lstStyle/>
          <a:p>
            <a:pPr eaLnBrk="1" hangingPunct="1"/>
            <a:r>
              <a:rPr lang="en-US" altLang="en-US" sz="2700"/>
              <a:t>Three Types of Evangelicals</a:t>
            </a:r>
          </a:p>
        </p:txBody>
      </p:sp>
      <p:sp>
        <p:nvSpPr>
          <p:cNvPr id="17411" name="Rectangle 3">
            <a:extLst>
              <a:ext uri="{FF2B5EF4-FFF2-40B4-BE49-F238E27FC236}">
                <a16:creationId xmlns:a16="http://schemas.microsoft.com/office/drawing/2014/main" id="{3BC941FC-65CF-93C1-1959-BF99B2326105}"/>
              </a:ext>
            </a:extLst>
          </p:cNvPr>
          <p:cNvSpPr>
            <a:spLocks noGrp="1" noChangeArrowheads="1"/>
          </p:cNvSpPr>
          <p:nvPr>
            <p:ph type="body" idx="1"/>
          </p:nvPr>
        </p:nvSpPr>
        <p:spPr/>
        <p:txBody>
          <a:bodyPr/>
          <a:lstStyle/>
          <a:p>
            <a:pPr marL="571500" indent="-571500" eaLnBrk="1" hangingPunct="1">
              <a:lnSpc>
                <a:spcPct val="90000"/>
              </a:lnSpc>
              <a:buFontTx/>
              <a:buAutoNum type="alphaLcParenR"/>
            </a:pPr>
            <a:r>
              <a:rPr lang="en-US" altLang="en-US"/>
              <a:t>Fundamentalists -strict rules: no drinking, dancing, blue laws, etc.</a:t>
            </a:r>
          </a:p>
          <a:p>
            <a:pPr marL="571500" indent="-571500" eaLnBrk="1" hangingPunct="1">
              <a:lnSpc>
                <a:spcPct val="90000"/>
              </a:lnSpc>
              <a:buFontTx/>
              <a:buAutoNum type="alphaLcParenR"/>
            </a:pPr>
            <a:endParaRPr lang="en-US" altLang="en-US"/>
          </a:p>
          <a:p>
            <a:pPr marL="571500" indent="-571500" eaLnBrk="1" hangingPunct="1">
              <a:lnSpc>
                <a:spcPct val="90000"/>
              </a:lnSpc>
            </a:pPr>
            <a:r>
              <a:rPr lang="en-US" altLang="en-US"/>
              <a:t>b) Regular evangelicals, in various denominations. They have differing views on the age of the earth. Examples are James Dobson and Norm Geisler. </a:t>
            </a:r>
          </a:p>
          <a:p>
            <a:pPr marL="571500" indent="-571500" eaLnBrk="1" hangingPunct="1">
              <a:lnSpc>
                <a:spcPct val="90000"/>
              </a:lnSpc>
            </a:pPr>
            <a:endParaRPr lang="en-US" altLang="en-US"/>
          </a:p>
          <a:p>
            <a:pPr marL="571500" indent="-571500" eaLnBrk="1" hangingPunct="1">
              <a:lnSpc>
                <a:spcPct val="90000"/>
              </a:lnSpc>
            </a:pPr>
            <a:r>
              <a:rPr lang="en-US" altLang="en-US"/>
              <a:t>c) Neo-evangelicals, such as C.S. Lewis, Rick Warren. Some believe the Bible is infallible but not inerrant.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134CA8E-6E4C-9592-33EA-C8E690513640}"/>
              </a:ext>
            </a:extLst>
          </p:cNvPr>
          <p:cNvSpPr>
            <a:spLocks noGrp="1" noChangeArrowheads="1"/>
          </p:cNvSpPr>
          <p:nvPr>
            <p:ph type="title"/>
          </p:nvPr>
        </p:nvSpPr>
        <p:spPr/>
        <p:txBody>
          <a:bodyPr/>
          <a:lstStyle/>
          <a:p>
            <a:pPr eaLnBrk="1" hangingPunct="1"/>
            <a:r>
              <a:rPr lang="en-US" altLang="en-US" sz="2800"/>
              <a:t>Ante-Nicene Christians (until 325 A.D.) 1</a:t>
            </a:r>
          </a:p>
        </p:txBody>
      </p:sp>
      <p:sp>
        <p:nvSpPr>
          <p:cNvPr id="18435" name="Rectangle 3">
            <a:extLst>
              <a:ext uri="{FF2B5EF4-FFF2-40B4-BE49-F238E27FC236}">
                <a16:creationId xmlns:a16="http://schemas.microsoft.com/office/drawing/2014/main" id="{20964776-C896-CB67-31EB-CE502AD38C77}"/>
              </a:ext>
            </a:extLst>
          </p:cNvPr>
          <p:cNvSpPr>
            <a:spLocks noGrp="1" noChangeArrowheads="1"/>
          </p:cNvSpPr>
          <p:nvPr>
            <p:ph type="body" idx="1"/>
          </p:nvPr>
        </p:nvSpPr>
        <p:spPr/>
        <p:txBody>
          <a:bodyPr/>
          <a:lstStyle/>
          <a:p>
            <a:pPr eaLnBrk="1" hangingPunct="1"/>
            <a:r>
              <a:rPr lang="en-US" altLang="en-US"/>
              <a:t>Called by some proto-orthodox, this includes the main orthodox church, Montanists and Novatianists.</a:t>
            </a:r>
          </a:p>
          <a:p>
            <a:pPr eaLnBrk="1" hangingPunct="1"/>
            <a:endParaRPr lang="en-US" altLang="en-US"/>
          </a:p>
          <a:p>
            <a:pPr eaLnBrk="1" hangingPunct="1"/>
            <a:r>
              <a:rPr lang="en-US" altLang="en-US"/>
              <a:t>Ante-Nicene Christians have aspects of the other groups, though some more than others. Today we have preserved around 5,236 pages of teaching from 88 Pre-Nicene writers. Rather than saying what they believed in a subjective way, let’s use math…</a:t>
            </a:r>
            <a:endParaRPr lang="en-US" altLang="en-US">
              <a:hlinkClick r:id="rId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AD6FE55-C055-344F-0149-F2830EE0FAFD}"/>
              </a:ext>
            </a:extLst>
          </p:cNvPr>
          <p:cNvSpPr>
            <a:spLocks noGrp="1" noChangeArrowheads="1"/>
          </p:cNvSpPr>
          <p:nvPr>
            <p:ph type="title"/>
          </p:nvPr>
        </p:nvSpPr>
        <p:spPr/>
        <p:txBody>
          <a:bodyPr/>
          <a:lstStyle/>
          <a:p>
            <a:pPr eaLnBrk="1" hangingPunct="1"/>
            <a:r>
              <a:rPr lang="en-US" altLang="en-US" sz="2800"/>
              <a:t>Ante-Nicene Christians (until 325 A.D.) 2</a:t>
            </a:r>
          </a:p>
        </p:txBody>
      </p:sp>
      <p:sp>
        <p:nvSpPr>
          <p:cNvPr id="19459" name="Rectangle 3">
            <a:extLst>
              <a:ext uri="{FF2B5EF4-FFF2-40B4-BE49-F238E27FC236}">
                <a16:creationId xmlns:a16="http://schemas.microsoft.com/office/drawing/2014/main" id="{FD506671-A58B-F69B-A28E-406D9B16FD74}"/>
              </a:ext>
            </a:extLst>
          </p:cNvPr>
          <p:cNvSpPr>
            <a:spLocks noGrp="1" noChangeArrowheads="1"/>
          </p:cNvSpPr>
          <p:nvPr>
            <p:ph type="body" idx="1"/>
          </p:nvPr>
        </p:nvSpPr>
        <p:spPr>
          <a:xfrm>
            <a:off x="457200" y="914400"/>
            <a:ext cx="8229600" cy="5486400"/>
          </a:xfrm>
        </p:spPr>
        <p:txBody>
          <a:bodyPr/>
          <a:lstStyle/>
          <a:p>
            <a:pPr eaLnBrk="1" hangingPunct="1"/>
            <a:r>
              <a:rPr lang="en-US" altLang="en-US" dirty="0">
                <a:hlinkClick r:id="rId2"/>
              </a:rPr>
              <a:t>www.historycart.com/WhatEarlyChristiansTaught.doc</a:t>
            </a:r>
            <a:r>
              <a:rPr lang="en-US" altLang="en-US" dirty="0"/>
              <a:t> (or .html) gives a list of a consensus of at least 1,188 teachings that four or more Pre-Nicene writers taught and none denied. </a:t>
            </a:r>
          </a:p>
          <a:p>
            <a:pPr eaLnBrk="1" hangingPunct="1"/>
            <a:endParaRPr lang="en-US" altLang="en-US" dirty="0"/>
          </a:p>
          <a:p>
            <a:pPr eaLnBrk="1" hangingPunct="1"/>
            <a:r>
              <a:rPr lang="en-US" altLang="en-US" dirty="0"/>
              <a:t>Of these only 5 would be considered as errors by all Christians today, and </a:t>
            </a:r>
            <a:r>
              <a:rPr lang="en-US" altLang="en-US"/>
              <a:t>only 33 </a:t>
            </a:r>
            <a:r>
              <a:rPr lang="en-US" altLang="en-US" dirty="0"/>
              <a:t>would be disputed by various churches.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5CE9F511-E037-6157-CBFB-3554A9E06ADD}"/>
              </a:ext>
            </a:extLst>
          </p:cNvPr>
          <p:cNvSpPr>
            <a:spLocks noGrp="1" noChangeArrowheads="1"/>
          </p:cNvSpPr>
          <p:nvPr>
            <p:ph type="title"/>
          </p:nvPr>
        </p:nvSpPr>
        <p:spPr/>
        <p:txBody>
          <a:bodyPr/>
          <a:lstStyle/>
          <a:p>
            <a:pPr eaLnBrk="1" hangingPunct="1"/>
            <a:r>
              <a:rPr lang="en-US" altLang="en-US" sz="2800"/>
              <a:t>Ante-Nicene Christians (until 325 A.D.) 3</a:t>
            </a:r>
          </a:p>
        </p:txBody>
      </p:sp>
      <p:sp>
        <p:nvSpPr>
          <p:cNvPr id="20483" name="Rectangle 3">
            <a:extLst>
              <a:ext uri="{FF2B5EF4-FFF2-40B4-BE49-F238E27FC236}">
                <a16:creationId xmlns:a16="http://schemas.microsoft.com/office/drawing/2014/main" id="{589E5B9B-C2FC-472E-0997-1401E80B0EE9}"/>
              </a:ext>
            </a:extLst>
          </p:cNvPr>
          <p:cNvSpPr>
            <a:spLocks noGrp="1" noChangeArrowheads="1"/>
          </p:cNvSpPr>
          <p:nvPr>
            <p:ph type="body" idx="1"/>
          </p:nvPr>
        </p:nvSpPr>
        <p:spPr/>
        <p:txBody>
          <a:bodyPr/>
          <a:lstStyle/>
          <a:p>
            <a:pPr eaLnBrk="1" hangingPunct="1"/>
            <a:r>
              <a:rPr lang="en-US" altLang="en-US"/>
              <a:t>If you put an “average” person of each of the “CORNEA” groups in a room together, the Ante-Nicene Christian would be closer to each of them than they would be to each other. </a:t>
            </a:r>
          </a:p>
          <a:p>
            <a:pPr eaLnBrk="1" hangingPunct="1"/>
            <a:r>
              <a:rPr lang="en-US" altLang="en-US"/>
              <a:t>However, after 325 A.D. the Christian Church changed greatly, as the powerful, official religion of Rome</a:t>
            </a:r>
          </a:p>
          <a:p>
            <a:pPr eaLnBrk="1" hangingPunct="1"/>
            <a:r>
              <a:rPr lang="en-US" altLang="en-US"/>
              <a:t>For example, in 346/348 A.D. Formicus Maternus was the first to write that Christians should persecute others.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1D701AF-40FE-49DE-BF20-F4C982DB3A8D}"/>
              </a:ext>
            </a:extLst>
          </p:cNvPr>
          <p:cNvSpPr>
            <a:spLocks noGrp="1" noChangeArrowheads="1"/>
          </p:cNvSpPr>
          <p:nvPr>
            <p:ph type="title"/>
          </p:nvPr>
        </p:nvSpPr>
        <p:spPr/>
        <p:txBody>
          <a:bodyPr/>
          <a:lstStyle/>
          <a:p>
            <a:pPr eaLnBrk="1" hangingPunct="1"/>
            <a:r>
              <a:rPr lang="en-US" altLang="en-US" sz="2800"/>
              <a:t>CORNMEAL, the 10,000 ft View</a:t>
            </a:r>
          </a:p>
        </p:txBody>
      </p:sp>
      <p:sp>
        <p:nvSpPr>
          <p:cNvPr id="3075" name="Rectangle 3">
            <a:extLst>
              <a:ext uri="{FF2B5EF4-FFF2-40B4-BE49-F238E27FC236}">
                <a16:creationId xmlns:a16="http://schemas.microsoft.com/office/drawing/2014/main" id="{AE92DDFE-C894-8D62-81CB-05AA2815C788}"/>
              </a:ext>
            </a:extLst>
          </p:cNvPr>
          <p:cNvSpPr>
            <a:spLocks noGrp="1" noChangeArrowheads="1"/>
          </p:cNvSpPr>
          <p:nvPr>
            <p:ph type="body" idx="1"/>
          </p:nvPr>
        </p:nvSpPr>
        <p:spPr/>
        <p:txBody>
          <a:bodyPr/>
          <a:lstStyle/>
          <a:p>
            <a:pPr eaLnBrk="1" hangingPunct="1">
              <a:lnSpc>
                <a:spcPct val="90000"/>
              </a:lnSpc>
            </a:pPr>
            <a:r>
              <a:rPr lang="en-US" altLang="en-US"/>
              <a:t> “…preserve the unity of the Spirit in the bond of peace. </a:t>
            </a:r>
            <a:r>
              <a:rPr lang="en-US" altLang="en-US" i="1"/>
              <a:t>There is</a:t>
            </a:r>
            <a:r>
              <a:rPr lang="en-US" altLang="en-US"/>
              <a:t> one body and one Spirit, just as also you were called in one hope of your calling” Eph 4:3-4</a:t>
            </a:r>
          </a:p>
          <a:p>
            <a:pPr eaLnBrk="1" hangingPunct="1">
              <a:lnSpc>
                <a:spcPct val="90000"/>
              </a:lnSpc>
            </a:pPr>
            <a:endParaRPr lang="en-US" altLang="en-US"/>
          </a:p>
          <a:p>
            <a:pPr eaLnBrk="1" hangingPunct="1">
              <a:lnSpc>
                <a:spcPct val="90000"/>
              </a:lnSpc>
            </a:pPr>
            <a:r>
              <a:rPr lang="en-US" altLang="en-US"/>
              <a:t>“…in the last days difficult times will come. For men will be lovers of self, lovers of money, boastful, arrogant, revilers, disobedient to parents, … lovers of pleasure rather lovers of God; holding to a form of godliness although they have denied its power; and avoid such men as these.” 2 Timothy 3:1-5</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E3DFE0B-C3DC-D4FA-BD84-24FD877BA8E6}"/>
              </a:ext>
            </a:extLst>
          </p:cNvPr>
          <p:cNvSpPr>
            <a:spLocks noGrp="1" noChangeArrowheads="1"/>
          </p:cNvSpPr>
          <p:nvPr>
            <p:ph type="title"/>
          </p:nvPr>
        </p:nvSpPr>
        <p:spPr/>
        <p:txBody>
          <a:bodyPr/>
          <a:lstStyle/>
          <a:p>
            <a:pPr eaLnBrk="1" hangingPunct="1"/>
            <a:r>
              <a:rPr lang="en-US" altLang="en-US" sz="2800"/>
              <a:t>“Liberal Christians” 1</a:t>
            </a:r>
          </a:p>
        </p:txBody>
      </p:sp>
      <p:sp>
        <p:nvSpPr>
          <p:cNvPr id="21507" name="Rectangle 3">
            <a:extLst>
              <a:ext uri="{FF2B5EF4-FFF2-40B4-BE49-F238E27FC236}">
                <a16:creationId xmlns:a16="http://schemas.microsoft.com/office/drawing/2014/main" id="{A1654A53-3E26-B3BE-6DDE-34186AECF6A6}"/>
              </a:ext>
            </a:extLst>
          </p:cNvPr>
          <p:cNvSpPr>
            <a:spLocks noGrp="1" noChangeArrowheads="1"/>
          </p:cNvSpPr>
          <p:nvPr>
            <p:ph type="body" idx="1"/>
          </p:nvPr>
        </p:nvSpPr>
        <p:spPr/>
        <p:txBody>
          <a:bodyPr/>
          <a:lstStyle/>
          <a:p>
            <a:pPr eaLnBrk="1" hangingPunct="1"/>
            <a:r>
              <a:rPr lang="en-US" altLang="en-US" sz="2600"/>
              <a:t>Liberal here refers to theologically liberal, not politics.</a:t>
            </a:r>
          </a:p>
          <a:p>
            <a:pPr eaLnBrk="1" hangingPunct="1"/>
            <a:r>
              <a:rPr lang="en-US" altLang="en-US" sz="2600"/>
              <a:t>Some say only follow the parts of the Bible that you agree with. Some reject Revelation.</a:t>
            </a:r>
          </a:p>
          <a:p>
            <a:pPr eaLnBrk="1" hangingPunct="1"/>
            <a:r>
              <a:rPr lang="en-US" altLang="en-US" sz="2600"/>
              <a:t>Some deny Jesus died for our sins, some deny that Jesus physically rose from the dead. But there are different degrees of liberals. Some affirm those.</a:t>
            </a:r>
          </a:p>
          <a:p>
            <a:pPr eaLnBrk="1" hangingPunct="1"/>
            <a:r>
              <a:rPr lang="en-US" altLang="en-US" sz="2600"/>
              <a:t>Some deny the virgin birth, others deny all miracles.</a:t>
            </a:r>
          </a:p>
          <a:p>
            <a:pPr eaLnBrk="1" hangingPunct="1"/>
            <a:r>
              <a:rPr lang="en-US" altLang="en-US" sz="2600"/>
              <a:t>Some say homosexuality is a sin; some do not.</a:t>
            </a:r>
          </a:p>
          <a:p>
            <a:pPr eaLnBrk="1" hangingPunct="1"/>
            <a:r>
              <a:rPr lang="en-US" altLang="en-US" sz="2600"/>
              <a:t>Most deny that Jesus is the only way.</a:t>
            </a:r>
          </a:p>
          <a:p>
            <a:pPr eaLnBrk="1" hangingPunct="1"/>
            <a:r>
              <a:rPr lang="en-US" altLang="en-US" sz="2600"/>
              <a:t>About 293 million, including 23 million in the Three-self churches in China. 45 million liberal Episcopalians/Anglicans are also included here.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706FF2A-C69D-E036-3F9A-57368B11F93D}"/>
              </a:ext>
            </a:extLst>
          </p:cNvPr>
          <p:cNvSpPr>
            <a:spLocks noGrp="1" noChangeArrowheads="1"/>
          </p:cNvSpPr>
          <p:nvPr>
            <p:ph type="title"/>
          </p:nvPr>
        </p:nvSpPr>
        <p:spPr/>
        <p:txBody>
          <a:bodyPr/>
          <a:lstStyle/>
          <a:p>
            <a:pPr eaLnBrk="1" hangingPunct="1"/>
            <a:r>
              <a:rPr lang="en-US" altLang="en-US" sz="2800"/>
              <a:t>All CORNE groups: the Nicene Creed 1</a:t>
            </a:r>
          </a:p>
        </p:txBody>
      </p:sp>
      <p:sp>
        <p:nvSpPr>
          <p:cNvPr id="22531" name="Rectangle 3">
            <a:extLst>
              <a:ext uri="{FF2B5EF4-FFF2-40B4-BE49-F238E27FC236}">
                <a16:creationId xmlns:a16="http://schemas.microsoft.com/office/drawing/2014/main" id="{A320982B-E83F-0019-B5C3-A63A93525726}"/>
              </a:ext>
            </a:extLst>
          </p:cNvPr>
          <p:cNvSpPr>
            <a:spLocks noGrp="1" noChangeArrowheads="1"/>
          </p:cNvSpPr>
          <p:nvPr>
            <p:ph type="body" idx="1"/>
          </p:nvPr>
        </p:nvSpPr>
        <p:spPr/>
        <p:txBody>
          <a:bodyPr/>
          <a:lstStyle/>
          <a:p>
            <a:pPr eaLnBrk="1" hangingPunct="1"/>
            <a:r>
              <a:rPr lang="en-US" altLang="en-US" sz="2600"/>
              <a:t>“We believe in one God, the Father Almighty, maker of all things visible and invisible; and in one Lord Jesus Christ, the Son of God, the only-begotten of his Father, of the substance of the Father, God of God, Light of Light, very God of very God, begotten, not made, being of one substance with the Father. By whom all things were made, both which be in heaven and in earth. Who for us men and for our salvation came down [from heaven] and was incarnate and made man. He suffered and the third day he rose again, and ascended into heaven. And he shall come again to judge both the quick and the dead.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3A6A246-C4C5-A0D4-F5AB-4975E9D227D0}"/>
              </a:ext>
            </a:extLst>
          </p:cNvPr>
          <p:cNvSpPr>
            <a:spLocks noGrp="1" noChangeArrowheads="1"/>
          </p:cNvSpPr>
          <p:nvPr>
            <p:ph type="title"/>
          </p:nvPr>
        </p:nvSpPr>
        <p:spPr/>
        <p:txBody>
          <a:bodyPr/>
          <a:lstStyle/>
          <a:p>
            <a:pPr eaLnBrk="1" hangingPunct="1"/>
            <a:r>
              <a:rPr lang="en-US" altLang="en-US" sz="2800"/>
              <a:t>All CORNE groups: the Nicene Creed 2</a:t>
            </a:r>
          </a:p>
        </p:txBody>
      </p:sp>
      <p:sp>
        <p:nvSpPr>
          <p:cNvPr id="23555" name="Rectangle 3">
            <a:extLst>
              <a:ext uri="{FF2B5EF4-FFF2-40B4-BE49-F238E27FC236}">
                <a16:creationId xmlns:a16="http://schemas.microsoft.com/office/drawing/2014/main" id="{0B175618-8B09-004D-835B-A79DF39F8644}"/>
              </a:ext>
            </a:extLst>
          </p:cNvPr>
          <p:cNvSpPr>
            <a:spLocks noGrp="1" noChangeArrowheads="1"/>
          </p:cNvSpPr>
          <p:nvPr>
            <p:ph type="body" idx="1"/>
          </p:nvPr>
        </p:nvSpPr>
        <p:spPr/>
        <p:txBody>
          <a:bodyPr/>
          <a:lstStyle/>
          <a:p>
            <a:pPr eaLnBrk="1" hangingPunct="1"/>
            <a:r>
              <a:rPr lang="en-US" altLang="en-US"/>
              <a:t>And [we believe] in the Holy Ghost. And whosoever shall say that there was a time when the Son of God was not, or that before he was begotten he was not, or that he was made of things that were not, or that he is of a different substance or essence [from the Father] or that he is a creature, or subject to change or conversion –all that to say, the Catholic and Apostolic Church anathematizes them.” (quoted from the </a:t>
            </a:r>
            <a:r>
              <a:rPr lang="en-US" altLang="en-US" i="1"/>
              <a:t>Nicene and Post Nicene Fathers Second Series</a:t>
            </a:r>
            <a:r>
              <a:rPr lang="en-US" altLang="en-US"/>
              <a:t> vol.14 p.3)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B43B124-DA48-B70C-C6C0-6E62FC4B3362}"/>
              </a:ext>
            </a:extLst>
          </p:cNvPr>
          <p:cNvSpPr>
            <a:spLocks noGrp="1" noChangeArrowheads="1"/>
          </p:cNvSpPr>
          <p:nvPr>
            <p:ph type="title"/>
          </p:nvPr>
        </p:nvSpPr>
        <p:spPr/>
        <p:txBody>
          <a:bodyPr/>
          <a:lstStyle/>
          <a:p>
            <a:pPr eaLnBrk="1" hangingPunct="1"/>
            <a:r>
              <a:rPr lang="en-US" altLang="en-US" sz="2800"/>
              <a:t>CORNEA Doctrine 1 </a:t>
            </a:r>
          </a:p>
        </p:txBody>
      </p:sp>
      <p:sp>
        <p:nvSpPr>
          <p:cNvPr id="24579" name="Rectangle 3">
            <a:extLst>
              <a:ext uri="{FF2B5EF4-FFF2-40B4-BE49-F238E27FC236}">
                <a16:creationId xmlns:a16="http://schemas.microsoft.com/office/drawing/2014/main" id="{A145ED1C-E711-0D8A-0204-2F54D86031EB}"/>
              </a:ext>
            </a:extLst>
          </p:cNvPr>
          <p:cNvSpPr>
            <a:spLocks noGrp="1" noChangeArrowheads="1"/>
          </p:cNvSpPr>
          <p:nvPr>
            <p:ph type="body" idx="1"/>
          </p:nvPr>
        </p:nvSpPr>
        <p:spPr/>
        <p:txBody>
          <a:bodyPr/>
          <a:lstStyle/>
          <a:p>
            <a:pPr eaLnBrk="1" hangingPunct="1">
              <a:lnSpc>
                <a:spcPct val="90000"/>
              </a:lnSpc>
            </a:pPr>
            <a:r>
              <a:rPr lang="en-US" altLang="en-US"/>
              <a:t>Liberals and multi-grains have mixed views.</a:t>
            </a:r>
          </a:p>
          <a:p>
            <a:pPr eaLnBrk="1" hangingPunct="1">
              <a:lnSpc>
                <a:spcPct val="90000"/>
              </a:lnSpc>
            </a:pPr>
            <a:endParaRPr lang="en-US" altLang="en-US"/>
          </a:p>
          <a:p>
            <a:pPr eaLnBrk="1" hangingPunct="1">
              <a:lnSpc>
                <a:spcPct val="90000"/>
              </a:lnSpc>
            </a:pPr>
            <a:r>
              <a:rPr lang="en-US" altLang="en-US"/>
              <a:t>The 66 books of the Protestant Bible are all true; scripture should be an authority in our lives</a:t>
            </a:r>
          </a:p>
          <a:p>
            <a:pPr eaLnBrk="1" hangingPunct="1">
              <a:lnSpc>
                <a:spcPct val="90000"/>
              </a:lnSpc>
            </a:pPr>
            <a:r>
              <a:rPr lang="en-US" altLang="en-US"/>
              <a:t>Jesus superseded the Old Testament law</a:t>
            </a:r>
          </a:p>
          <a:p>
            <a:pPr eaLnBrk="1" hangingPunct="1">
              <a:lnSpc>
                <a:spcPct val="90000"/>
              </a:lnSpc>
            </a:pPr>
            <a:r>
              <a:rPr lang="en-US" altLang="en-US"/>
              <a:t>There Only One God, in Trinity</a:t>
            </a:r>
          </a:p>
          <a:p>
            <a:pPr eaLnBrk="1" hangingPunct="1">
              <a:lnSpc>
                <a:spcPct val="90000"/>
              </a:lnSpc>
            </a:pPr>
            <a:r>
              <a:rPr lang="en-US" altLang="en-US"/>
              <a:t>God is almighty, all-knowing, holy, pure, eternal, loving, just, gracious, merciful, but has wrath too.</a:t>
            </a:r>
          </a:p>
          <a:p>
            <a:pPr eaLnBrk="1" hangingPunct="1">
              <a:lnSpc>
                <a:spcPct val="90000"/>
              </a:lnSpc>
            </a:pPr>
            <a:r>
              <a:rPr lang="en-US" altLang="en-US"/>
              <a:t>Jesus Christ is 100% God and 100% man.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F01E5DE7-D1B0-250C-36BA-2A70CE0B4680}"/>
              </a:ext>
            </a:extLst>
          </p:cNvPr>
          <p:cNvSpPr>
            <a:spLocks noGrp="1" noChangeArrowheads="1"/>
          </p:cNvSpPr>
          <p:nvPr>
            <p:ph type="title"/>
          </p:nvPr>
        </p:nvSpPr>
        <p:spPr/>
        <p:txBody>
          <a:bodyPr/>
          <a:lstStyle/>
          <a:p>
            <a:pPr eaLnBrk="1" hangingPunct="1"/>
            <a:r>
              <a:rPr lang="en-US" altLang="en-US" sz="2800"/>
              <a:t>CORNEA Doctrine 2 </a:t>
            </a:r>
          </a:p>
        </p:txBody>
      </p:sp>
      <p:sp>
        <p:nvSpPr>
          <p:cNvPr id="25603" name="Rectangle 3">
            <a:extLst>
              <a:ext uri="{FF2B5EF4-FFF2-40B4-BE49-F238E27FC236}">
                <a16:creationId xmlns:a16="http://schemas.microsoft.com/office/drawing/2014/main" id="{F19940E5-3751-4E85-D22C-FCFF71EB4575}"/>
              </a:ext>
            </a:extLst>
          </p:cNvPr>
          <p:cNvSpPr>
            <a:spLocks noGrp="1" noChangeArrowheads="1"/>
          </p:cNvSpPr>
          <p:nvPr>
            <p:ph type="body" idx="1"/>
          </p:nvPr>
        </p:nvSpPr>
        <p:spPr/>
        <p:txBody>
          <a:bodyPr/>
          <a:lstStyle/>
          <a:p>
            <a:pPr eaLnBrk="1" hangingPunct="1"/>
            <a:r>
              <a:rPr lang="en-US" altLang="en-US" sz="2600"/>
              <a:t>Jesus Christ, the Son of God, the Word of God, was the same substance as the Father.</a:t>
            </a:r>
          </a:p>
          <a:p>
            <a:pPr eaLnBrk="1" hangingPunct="1"/>
            <a:r>
              <a:rPr lang="en-US" altLang="en-US" sz="2600"/>
              <a:t>Jesus Christ had a distinct existence from eternity past, but was born of the virgin Mary.</a:t>
            </a:r>
          </a:p>
          <a:p>
            <a:pPr eaLnBrk="1" hangingPunct="1"/>
            <a:r>
              <a:rPr lang="en-US" altLang="en-US" sz="2600"/>
              <a:t>Jesus Christ suffered and died on the cross for our sins</a:t>
            </a:r>
          </a:p>
          <a:p>
            <a:pPr eaLnBrk="1" hangingPunct="1"/>
            <a:r>
              <a:rPr lang="en-US" altLang="en-US" sz="2600"/>
              <a:t>The miracles in the Bible all occurred</a:t>
            </a:r>
          </a:p>
          <a:p>
            <a:pPr eaLnBrk="1" hangingPunct="1"/>
            <a:r>
              <a:rPr lang="en-US" altLang="en-US" sz="2600"/>
              <a:t>Jesus rose from the dead and ascended into Heaven</a:t>
            </a:r>
          </a:p>
          <a:p>
            <a:pPr eaLnBrk="1" hangingPunct="1"/>
            <a:r>
              <a:rPr lang="en-US" altLang="en-US" sz="2600"/>
              <a:t>The Holy Spirit, part of the Trinity, lives in Christians</a:t>
            </a:r>
          </a:p>
          <a:p>
            <a:pPr eaLnBrk="1" hangingPunct="1"/>
            <a:r>
              <a:rPr lang="en-US" altLang="en-US" sz="2600"/>
              <a:t>Heaven and Hell, Christ Judgment, Angels, Demons, Satan is a personal being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286D650-034A-1EA5-D570-57363F34D65C}"/>
              </a:ext>
            </a:extLst>
          </p:cNvPr>
          <p:cNvSpPr>
            <a:spLocks noGrp="1" noChangeArrowheads="1"/>
          </p:cNvSpPr>
          <p:nvPr>
            <p:ph type="title"/>
          </p:nvPr>
        </p:nvSpPr>
        <p:spPr/>
        <p:txBody>
          <a:bodyPr/>
          <a:lstStyle/>
          <a:p>
            <a:pPr eaLnBrk="1" hangingPunct="1"/>
            <a:r>
              <a:rPr lang="en-US" altLang="en-US" sz="2800"/>
              <a:t>CORNEA Experience and Practice 1</a:t>
            </a:r>
          </a:p>
        </p:txBody>
      </p:sp>
      <p:sp>
        <p:nvSpPr>
          <p:cNvPr id="26627" name="Rectangle 3">
            <a:extLst>
              <a:ext uri="{FF2B5EF4-FFF2-40B4-BE49-F238E27FC236}">
                <a16:creationId xmlns:a16="http://schemas.microsoft.com/office/drawing/2014/main" id="{3327EE64-A9BB-88A7-50BE-E817FFF3D125}"/>
              </a:ext>
            </a:extLst>
          </p:cNvPr>
          <p:cNvSpPr>
            <a:spLocks noGrp="1" noChangeArrowheads="1"/>
          </p:cNvSpPr>
          <p:nvPr>
            <p:ph type="body" idx="1"/>
          </p:nvPr>
        </p:nvSpPr>
        <p:spPr/>
        <p:txBody>
          <a:bodyPr/>
          <a:lstStyle/>
          <a:p>
            <a:pPr eaLnBrk="1" hangingPunct="1"/>
            <a:r>
              <a:rPr lang="en-US" altLang="en-US"/>
              <a:t>Christians often suffer persecution or martyrdom</a:t>
            </a:r>
          </a:p>
          <a:p>
            <a:pPr eaLnBrk="1" hangingPunct="1"/>
            <a:r>
              <a:rPr lang="en-US" altLang="en-US"/>
              <a:t>We are born with a sinful nature (many Church of Christ disagree)</a:t>
            </a:r>
          </a:p>
          <a:p>
            <a:pPr eaLnBrk="1" hangingPunct="1"/>
            <a:r>
              <a:rPr lang="en-US" altLang="en-US"/>
              <a:t>Faith, hope, love, prayer and obedience are important</a:t>
            </a:r>
          </a:p>
          <a:p>
            <a:pPr eaLnBrk="1" hangingPunct="1"/>
            <a:r>
              <a:rPr lang="en-US" altLang="en-US"/>
              <a:t>Love others, don’t worship other gods, murder, steal, lie, commit adultery, commit homosexuality</a:t>
            </a:r>
          </a:p>
          <a:p>
            <a:pPr eaLnBrk="1" hangingPunct="1"/>
            <a:r>
              <a:rPr lang="en-US" altLang="en-US"/>
              <a:t>Help the poor. Don’t covet or be proud.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A6F1C713-F380-B0F5-23CC-592371A0A140}"/>
              </a:ext>
            </a:extLst>
          </p:cNvPr>
          <p:cNvSpPr>
            <a:spLocks noGrp="1" noChangeArrowheads="1"/>
          </p:cNvSpPr>
          <p:nvPr>
            <p:ph type="title"/>
          </p:nvPr>
        </p:nvSpPr>
        <p:spPr/>
        <p:txBody>
          <a:bodyPr/>
          <a:lstStyle/>
          <a:p>
            <a:pPr eaLnBrk="1" hangingPunct="1"/>
            <a:r>
              <a:rPr lang="en-US" altLang="en-US" sz="2800"/>
              <a:t>CORNEA Experience and Practice 2</a:t>
            </a:r>
          </a:p>
        </p:txBody>
      </p:sp>
      <p:sp>
        <p:nvSpPr>
          <p:cNvPr id="27651" name="Rectangle 3">
            <a:extLst>
              <a:ext uri="{FF2B5EF4-FFF2-40B4-BE49-F238E27FC236}">
                <a16:creationId xmlns:a16="http://schemas.microsoft.com/office/drawing/2014/main" id="{1E9103CE-3399-7B78-4701-6EAF3B659BA4}"/>
              </a:ext>
            </a:extLst>
          </p:cNvPr>
          <p:cNvSpPr>
            <a:spLocks noGrp="1" noChangeArrowheads="1"/>
          </p:cNvSpPr>
          <p:nvPr>
            <p:ph type="body" idx="1"/>
          </p:nvPr>
        </p:nvSpPr>
        <p:spPr/>
        <p:txBody>
          <a:bodyPr/>
          <a:lstStyle/>
          <a:p>
            <a:pPr eaLnBrk="1" hangingPunct="1"/>
            <a:r>
              <a:rPr lang="en-US" altLang="en-US"/>
              <a:t>Calling ourselves Christians. Have unity with other genuine believers, but separate from heretics.</a:t>
            </a:r>
          </a:p>
          <a:p>
            <a:pPr eaLnBrk="1" hangingPunct="1"/>
            <a:endParaRPr lang="en-US" altLang="en-US"/>
          </a:p>
          <a:p>
            <a:pPr eaLnBrk="1" hangingPunct="1"/>
            <a:r>
              <a:rPr lang="en-US" altLang="en-US"/>
              <a:t>No way to heaven except through Christ. The gospel should be preached to others. (Evangelicals often make this more of a priority than other groups.)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2EAF850A-8CCA-568C-2515-0AB541678126}"/>
              </a:ext>
            </a:extLst>
          </p:cNvPr>
          <p:cNvSpPr>
            <a:spLocks noGrp="1" noChangeArrowheads="1"/>
          </p:cNvSpPr>
          <p:nvPr>
            <p:ph type="title"/>
          </p:nvPr>
        </p:nvSpPr>
        <p:spPr/>
        <p:txBody>
          <a:bodyPr/>
          <a:lstStyle/>
          <a:p>
            <a:pPr eaLnBrk="1" hangingPunct="1"/>
            <a:r>
              <a:rPr lang="en-US" altLang="en-US" sz="2800"/>
              <a:t>Various Groups Believe 1</a:t>
            </a:r>
          </a:p>
        </p:txBody>
      </p:sp>
      <p:sp>
        <p:nvSpPr>
          <p:cNvPr id="28675" name="Rectangle 3">
            <a:extLst>
              <a:ext uri="{FF2B5EF4-FFF2-40B4-BE49-F238E27FC236}">
                <a16:creationId xmlns:a16="http://schemas.microsoft.com/office/drawing/2014/main" id="{65C1D783-A2BB-8698-7BB2-472942D72A7E}"/>
              </a:ext>
            </a:extLst>
          </p:cNvPr>
          <p:cNvSpPr>
            <a:spLocks noGrp="1" noChangeArrowheads="1"/>
          </p:cNvSpPr>
          <p:nvPr>
            <p:ph type="body" idx="1"/>
          </p:nvPr>
        </p:nvSpPr>
        <p:spPr/>
        <p:txBody>
          <a:bodyPr/>
          <a:lstStyle/>
          <a:p>
            <a:pPr eaLnBrk="1" hangingPunct="1">
              <a:spcAft>
                <a:spcPct val="20000"/>
              </a:spcAft>
            </a:pPr>
            <a:r>
              <a:rPr lang="en-US" altLang="en-US"/>
              <a:t>COREL: Jesus Christ has only one will</a:t>
            </a:r>
          </a:p>
          <a:p>
            <a:pPr eaLnBrk="1" hangingPunct="1">
              <a:spcAft>
                <a:spcPct val="20000"/>
              </a:spcAft>
            </a:pPr>
            <a:r>
              <a:rPr lang="en-US" altLang="en-US"/>
              <a:t>CORNA: there is a big distinction between clergy and laity (Evangelicals have many “tentmakers”)</a:t>
            </a:r>
          </a:p>
          <a:p>
            <a:pPr eaLnBrk="1" hangingPunct="1">
              <a:spcAft>
                <a:spcPct val="20000"/>
              </a:spcAft>
            </a:pPr>
            <a:r>
              <a:rPr lang="en-US" altLang="en-US"/>
              <a:t>CORNeA: Christ died for all (Calvinists deny this)</a:t>
            </a:r>
          </a:p>
          <a:p>
            <a:pPr eaLnBrk="1" hangingPunct="1">
              <a:spcAft>
                <a:spcPct val="20000"/>
              </a:spcAft>
            </a:pPr>
            <a:r>
              <a:rPr lang="en-US" altLang="en-US"/>
              <a:t>CORNeA: Infant baptism (Evangelicals differ on this)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2ADCB45-17C3-4790-20CF-A73BA74BC847}"/>
              </a:ext>
            </a:extLst>
          </p:cNvPr>
          <p:cNvSpPr>
            <a:spLocks noGrp="1" noChangeArrowheads="1"/>
          </p:cNvSpPr>
          <p:nvPr>
            <p:ph type="title"/>
          </p:nvPr>
        </p:nvSpPr>
        <p:spPr/>
        <p:txBody>
          <a:bodyPr/>
          <a:lstStyle/>
          <a:p>
            <a:pPr eaLnBrk="1" hangingPunct="1"/>
            <a:r>
              <a:rPr lang="en-US" altLang="en-US" sz="2800"/>
              <a:t>Various Groups Believe 2</a:t>
            </a:r>
          </a:p>
        </p:txBody>
      </p:sp>
      <p:sp>
        <p:nvSpPr>
          <p:cNvPr id="29699" name="Rectangle 3">
            <a:extLst>
              <a:ext uri="{FF2B5EF4-FFF2-40B4-BE49-F238E27FC236}">
                <a16:creationId xmlns:a16="http://schemas.microsoft.com/office/drawing/2014/main" id="{19A5CCC5-C134-95ED-41E8-CE52D9B11D98}"/>
              </a:ext>
            </a:extLst>
          </p:cNvPr>
          <p:cNvSpPr>
            <a:spLocks noGrp="1" noChangeArrowheads="1"/>
          </p:cNvSpPr>
          <p:nvPr>
            <p:ph type="body" idx="1"/>
          </p:nvPr>
        </p:nvSpPr>
        <p:spPr/>
        <p:txBody>
          <a:bodyPr/>
          <a:lstStyle/>
          <a:p>
            <a:pPr eaLnBrk="1" hangingPunct="1">
              <a:spcAft>
                <a:spcPct val="20000"/>
              </a:spcAft>
            </a:pPr>
            <a:r>
              <a:rPr lang="en-US" altLang="en-US"/>
              <a:t>CORNeA: You can lose your salvation (Evangelicals differ on this)</a:t>
            </a:r>
          </a:p>
          <a:p>
            <a:pPr eaLnBrk="1" hangingPunct="1">
              <a:spcAft>
                <a:spcPct val="20000"/>
              </a:spcAft>
            </a:pPr>
            <a:r>
              <a:rPr lang="en-US" altLang="en-US"/>
              <a:t>ORNE: Jesus Christ has two distinct natures: divine and human (Copts do not agree on the distinct part)</a:t>
            </a:r>
          </a:p>
          <a:p>
            <a:pPr eaLnBrk="1" hangingPunct="1">
              <a:spcAft>
                <a:spcPct val="20000"/>
              </a:spcAft>
            </a:pPr>
            <a:r>
              <a:rPr lang="en-US" altLang="en-US"/>
              <a:t>COR: Mary was the mother/bearer of God</a:t>
            </a:r>
          </a:p>
          <a:p>
            <a:pPr eaLnBrk="1" hangingPunct="1">
              <a:spcAft>
                <a:spcPct val="20000"/>
              </a:spcAft>
            </a:pPr>
            <a:r>
              <a:rPr lang="en-US" altLang="en-US"/>
              <a:t>ON: No sinful stain (or guilt) inherited from Adam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9952E962-6F98-7BB0-AC63-DA64F791BED2}"/>
              </a:ext>
            </a:extLst>
          </p:cNvPr>
          <p:cNvSpPr>
            <a:spLocks noGrp="1" noChangeArrowheads="1"/>
          </p:cNvSpPr>
          <p:nvPr>
            <p:ph type="title"/>
          </p:nvPr>
        </p:nvSpPr>
        <p:spPr/>
        <p:txBody>
          <a:bodyPr/>
          <a:lstStyle/>
          <a:p>
            <a:pPr eaLnBrk="1" hangingPunct="1"/>
            <a:r>
              <a:rPr lang="en-US" altLang="en-US" sz="2800"/>
              <a:t>OR: orthodox and Roman Catholics 1</a:t>
            </a:r>
          </a:p>
        </p:txBody>
      </p:sp>
      <p:sp>
        <p:nvSpPr>
          <p:cNvPr id="30723" name="Rectangle 3">
            <a:extLst>
              <a:ext uri="{FF2B5EF4-FFF2-40B4-BE49-F238E27FC236}">
                <a16:creationId xmlns:a16="http://schemas.microsoft.com/office/drawing/2014/main" id="{C7370279-7AC7-EBBA-F7C4-C5D379972F35}"/>
              </a:ext>
            </a:extLst>
          </p:cNvPr>
          <p:cNvSpPr>
            <a:spLocks noGrp="1" noChangeArrowheads="1"/>
          </p:cNvSpPr>
          <p:nvPr>
            <p:ph type="body" idx="1"/>
          </p:nvPr>
        </p:nvSpPr>
        <p:spPr/>
        <p:txBody>
          <a:bodyPr/>
          <a:lstStyle/>
          <a:p>
            <a:pPr eaLnBrk="1" hangingPunct="1">
              <a:spcAft>
                <a:spcPct val="20000"/>
              </a:spcAft>
            </a:pPr>
            <a:r>
              <a:rPr lang="en-US" altLang="en-US"/>
              <a:t>Hold to the Roman Catholic/Anglican Apocrypha (plus Orthodox have additional writings too.)</a:t>
            </a:r>
          </a:p>
          <a:p>
            <a:pPr eaLnBrk="1" hangingPunct="1">
              <a:spcAft>
                <a:spcPct val="20000"/>
              </a:spcAft>
            </a:pPr>
            <a:r>
              <a:rPr lang="en-US" altLang="en-US"/>
              <a:t>The Bible has some errors (This conclusion is unavoidable if you believe the apocrypha)</a:t>
            </a:r>
          </a:p>
          <a:p>
            <a:pPr eaLnBrk="1" hangingPunct="1">
              <a:spcAft>
                <a:spcPct val="20000"/>
              </a:spcAft>
            </a:pPr>
            <a:r>
              <a:rPr lang="en-US" altLang="en-US"/>
              <a:t>Mary was the bearer of God, and always a virgin.</a:t>
            </a:r>
          </a:p>
          <a:p>
            <a:pPr eaLnBrk="1" hangingPunct="1">
              <a:spcAft>
                <a:spcPct val="20000"/>
              </a:spcAft>
            </a:pPr>
            <a:r>
              <a:rPr lang="en-US" altLang="en-US"/>
              <a:t>Greek Orthodox put more weight to the seven ecumenical councils than Roman Catholics do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AC050C0-725D-F67B-7F2F-40E8C7FF6221}"/>
              </a:ext>
            </a:extLst>
          </p:cNvPr>
          <p:cNvSpPr>
            <a:spLocks noGrp="1" noChangeArrowheads="1"/>
          </p:cNvSpPr>
          <p:nvPr>
            <p:ph type="title"/>
          </p:nvPr>
        </p:nvSpPr>
        <p:spPr/>
        <p:txBody>
          <a:bodyPr/>
          <a:lstStyle/>
          <a:p>
            <a:pPr eaLnBrk="1" hangingPunct="1"/>
            <a:r>
              <a:rPr lang="en-US" altLang="en-US" sz="2800"/>
              <a:t>CORNMEAL, the 10,000 ft View</a:t>
            </a:r>
          </a:p>
        </p:txBody>
      </p:sp>
      <p:sp>
        <p:nvSpPr>
          <p:cNvPr id="4099" name="Rectangle 3">
            <a:extLst>
              <a:ext uri="{FF2B5EF4-FFF2-40B4-BE49-F238E27FC236}">
                <a16:creationId xmlns:a16="http://schemas.microsoft.com/office/drawing/2014/main" id="{7F9769C0-6582-7A4D-0BA9-18697E4283C5}"/>
              </a:ext>
            </a:extLst>
          </p:cNvPr>
          <p:cNvSpPr>
            <a:spLocks noGrp="1" noChangeArrowheads="1"/>
          </p:cNvSpPr>
          <p:nvPr>
            <p:ph type="body" idx="1"/>
          </p:nvPr>
        </p:nvSpPr>
        <p:spPr/>
        <p:txBody>
          <a:bodyPr/>
          <a:lstStyle/>
          <a:p>
            <a:pPr eaLnBrk="1" hangingPunct="1"/>
            <a:r>
              <a:rPr lang="en-US" altLang="en-US"/>
              <a:t>So what churches are out there, and what are their distinctive beliefs, that we should preserve unity with, or avoid?</a:t>
            </a:r>
          </a:p>
          <a:p>
            <a:pPr eaLnBrk="1" hangingPunct="1"/>
            <a:endParaRPr lang="en-US" altLang="en-US"/>
          </a:p>
          <a:p>
            <a:pPr eaLnBrk="1" hangingPunct="1"/>
            <a:r>
              <a:rPr lang="en-US" altLang="en-US"/>
              <a:t>Besides Roman Catholic and evangelical, there are almost 580 million who are neither.</a:t>
            </a:r>
          </a:p>
          <a:p>
            <a:pPr eaLnBrk="1" hangingPunct="1"/>
            <a:endParaRPr lang="en-US" altLang="en-US"/>
          </a:p>
          <a:p>
            <a:pPr eaLnBrk="1" hangingPunct="1"/>
            <a:r>
              <a:rPr lang="en-US" altLang="en-US"/>
              <a:t>This comparison is done by an evangelical Christian, and the numbers of followers are only rough estimates.</a:t>
            </a:r>
          </a:p>
          <a:p>
            <a:pPr eaLnBrk="1" hangingPunct="1"/>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4371381-E8B4-B5A3-60CF-09FFB02C28EE}"/>
              </a:ext>
            </a:extLst>
          </p:cNvPr>
          <p:cNvSpPr>
            <a:spLocks noGrp="1" noChangeArrowheads="1"/>
          </p:cNvSpPr>
          <p:nvPr>
            <p:ph type="title"/>
          </p:nvPr>
        </p:nvSpPr>
        <p:spPr/>
        <p:txBody>
          <a:bodyPr/>
          <a:lstStyle/>
          <a:p>
            <a:pPr eaLnBrk="1" hangingPunct="1"/>
            <a:r>
              <a:rPr lang="en-US" altLang="en-US" sz="2800"/>
              <a:t>OR: orthodox and Roman Catholics 2</a:t>
            </a:r>
          </a:p>
        </p:txBody>
      </p:sp>
      <p:sp>
        <p:nvSpPr>
          <p:cNvPr id="31747" name="Rectangle 3">
            <a:extLst>
              <a:ext uri="{FF2B5EF4-FFF2-40B4-BE49-F238E27FC236}">
                <a16:creationId xmlns:a16="http://schemas.microsoft.com/office/drawing/2014/main" id="{B4DDDAF7-45E9-50BF-E945-2DA1BA529B28}"/>
              </a:ext>
            </a:extLst>
          </p:cNvPr>
          <p:cNvSpPr>
            <a:spLocks noGrp="1" noChangeArrowheads="1"/>
          </p:cNvSpPr>
          <p:nvPr>
            <p:ph type="body" idx="1"/>
          </p:nvPr>
        </p:nvSpPr>
        <p:spPr/>
        <p:txBody>
          <a:bodyPr/>
          <a:lstStyle/>
          <a:p>
            <a:pPr eaLnBrk="1" hangingPunct="1">
              <a:spcAft>
                <a:spcPct val="20000"/>
              </a:spcAft>
            </a:pPr>
            <a:r>
              <a:rPr lang="en-US" altLang="en-US"/>
              <a:t>Baptism washes away original sin (Roman Catholicism) or ancestral sin (Orthodox)</a:t>
            </a:r>
          </a:p>
          <a:p>
            <a:pPr eaLnBrk="1" hangingPunct="1">
              <a:spcAft>
                <a:spcPct val="20000"/>
              </a:spcAft>
            </a:pPr>
            <a:r>
              <a:rPr lang="en-US" altLang="en-US"/>
              <a:t>Bread and wine are no longer that but changed to the real body and blood of Jesus (Lutherans believe in consubstantiation: it changes to the body and blood but still remains bread and wine too)</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88120677-96E3-1E35-0739-275AC39B9F43}"/>
              </a:ext>
            </a:extLst>
          </p:cNvPr>
          <p:cNvSpPr>
            <a:spLocks noGrp="1" noChangeArrowheads="1"/>
          </p:cNvSpPr>
          <p:nvPr>
            <p:ph type="title"/>
          </p:nvPr>
        </p:nvSpPr>
        <p:spPr>
          <a:xfrm>
            <a:off x="609600" y="304800"/>
            <a:ext cx="7848600" cy="838200"/>
          </a:xfrm>
        </p:spPr>
        <p:txBody>
          <a:bodyPr/>
          <a:lstStyle/>
          <a:p>
            <a:pPr eaLnBrk="1" hangingPunct="1"/>
            <a:r>
              <a:rPr lang="en-US" altLang="en-US" sz="2800"/>
              <a:t>OEA: Orthodox, Evangelicals, </a:t>
            </a:r>
            <a:br>
              <a:rPr lang="en-US" altLang="en-US" sz="2800"/>
            </a:br>
            <a:r>
              <a:rPr lang="en-US" altLang="en-US" sz="2800"/>
              <a:t>and Ante-Nicene</a:t>
            </a:r>
          </a:p>
        </p:txBody>
      </p:sp>
      <p:sp>
        <p:nvSpPr>
          <p:cNvPr id="32771" name="Rectangle 3">
            <a:extLst>
              <a:ext uri="{FF2B5EF4-FFF2-40B4-BE49-F238E27FC236}">
                <a16:creationId xmlns:a16="http://schemas.microsoft.com/office/drawing/2014/main" id="{DD6D7FA9-D723-8702-EDD2-632D98CDD08F}"/>
              </a:ext>
            </a:extLst>
          </p:cNvPr>
          <p:cNvSpPr>
            <a:spLocks noGrp="1" noChangeArrowheads="1"/>
          </p:cNvSpPr>
          <p:nvPr>
            <p:ph type="body" idx="1"/>
          </p:nvPr>
        </p:nvSpPr>
        <p:spPr>
          <a:xfrm>
            <a:off x="457200" y="1371600"/>
            <a:ext cx="8229600" cy="5105400"/>
          </a:xfrm>
        </p:spPr>
        <p:txBody>
          <a:bodyPr/>
          <a:lstStyle/>
          <a:p>
            <a:pPr eaLnBrk="1" hangingPunct="1">
              <a:spcAft>
                <a:spcPct val="20000"/>
              </a:spcAft>
            </a:pPr>
            <a:r>
              <a:rPr lang="en-US" altLang="en-US"/>
              <a:t>Never believed in limbo. (Roman Catholics abolished this place for those who never heard in 2007.)</a:t>
            </a:r>
          </a:p>
          <a:p>
            <a:pPr eaLnBrk="1" hangingPunct="1">
              <a:spcAft>
                <a:spcPct val="20000"/>
              </a:spcAft>
            </a:pPr>
            <a:r>
              <a:rPr lang="en-US" altLang="en-US"/>
              <a:t>Christ died once for all; is no (re-)sacrifice of the mass</a:t>
            </a:r>
          </a:p>
          <a:p>
            <a:pPr eaLnBrk="1" hangingPunct="1">
              <a:spcAft>
                <a:spcPct val="20000"/>
              </a:spcAft>
            </a:pPr>
            <a:r>
              <a:rPr lang="en-US" altLang="en-US"/>
              <a:t>Do not believe in purgatory, a fiery place of purging</a:t>
            </a:r>
          </a:p>
          <a:p>
            <a:pPr eaLnBrk="1" hangingPunct="1">
              <a:spcAft>
                <a:spcPct val="20000"/>
              </a:spcAft>
            </a:pPr>
            <a:r>
              <a:rPr lang="en-US" altLang="en-US"/>
              <a:t>Reject Mary as co-mediator or co-redeemer with Christ</a:t>
            </a:r>
          </a:p>
        </p:txBody>
      </p:sp>
      <p:sp>
        <p:nvSpPr>
          <p:cNvPr id="32772" name="Oval 4">
            <a:extLst>
              <a:ext uri="{FF2B5EF4-FFF2-40B4-BE49-F238E27FC236}">
                <a16:creationId xmlns:a16="http://schemas.microsoft.com/office/drawing/2014/main" id="{2E5F6AB2-CA79-999C-CCA9-CD422C26917B}"/>
              </a:ext>
            </a:extLst>
          </p:cNvPr>
          <p:cNvSpPr>
            <a:spLocks noChangeArrowheads="1"/>
          </p:cNvSpPr>
          <p:nvPr/>
        </p:nvSpPr>
        <p:spPr bwMode="auto">
          <a:xfrm>
            <a:off x="381000" y="304800"/>
            <a:ext cx="457200" cy="838200"/>
          </a:xfrm>
          <a:prstGeom prst="ellipse">
            <a:avLst/>
          </a:prstGeom>
          <a:gradFill rotWithShape="1">
            <a:gsLst>
              <a:gs pos="0">
                <a:srgbClr val="D59C3F"/>
              </a:gs>
              <a:gs pos="50000">
                <a:srgbClr val="F6E34F"/>
              </a:gs>
              <a:gs pos="100000">
                <a:srgbClr val="D59C3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defRPr sz="3000">
                <a:solidFill>
                  <a:schemeClr val="tx1"/>
                </a:solidFill>
                <a:latin typeface="Arial" panose="020B0604020202020204" pitchFamily="34" charset="0"/>
                <a:cs typeface="Arial" panose="020B0604020202020204" pitchFamily="34" charset="0"/>
              </a:defRPr>
            </a:lvl1pPr>
            <a:lvl2pPr marL="742950" indent="-285750">
              <a:spcBef>
                <a:spcPct val="20000"/>
              </a:spcBef>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pPr>
            <a:endParaRPr lang="en-US" altLang="en-US" sz="1800"/>
          </a:p>
        </p:txBody>
      </p:sp>
      <p:sp>
        <p:nvSpPr>
          <p:cNvPr id="32773" name="Oval 5">
            <a:extLst>
              <a:ext uri="{FF2B5EF4-FFF2-40B4-BE49-F238E27FC236}">
                <a16:creationId xmlns:a16="http://schemas.microsoft.com/office/drawing/2014/main" id="{729F7140-F1AF-BD9C-6A50-69D74125CBA7}"/>
              </a:ext>
            </a:extLst>
          </p:cNvPr>
          <p:cNvSpPr>
            <a:spLocks noChangeArrowheads="1"/>
          </p:cNvSpPr>
          <p:nvPr/>
        </p:nvSpPr>
        <p:spPr bwMode="auto">
          <a:xfrm>
            <a:off x="8229600" y="304800"/>
            <a:ext cx="457200" cy="838200"/>
          </a:xfrm>
          <a:prstGeom prst="ellipse">
            <a:avLst/>
          </a:prstGeom>
          <a:gradFill rotWithShape="1">
            <a:gsLst>
              <a:gs pos="0">
                <a:srgbClr val="D59C3F"/>
              </a:gs>
              <a:gs pos="50000">
                <a:srgbClr val="F6E34F"/>
              </a:gs>
              <a:gs pos="100000">
                <a:srgbClr val="D59C3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defRPr sz="3000">
                <a:solidFill>
                  <a:schemeClr val="tx1"/>
                </a:solidFill>
                <a:latin typeface="Arial" panose="020B0604020202020204" pitchFamily="34" charset="0"/>
                <a:cs typeface="Arial" panose="020B0604020202020204" pitchFamily="34" charset="0"/>
              </a:defRPr>
            </a:lvl1pPr>
            <a:lvl2pPr marL="742950" indent="-285750">
              <a:spcBef>
                <a:spcPct val="20000"/>
              </a:spcBef>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pPr>
            <a:endParaRPr lang="en-US" altLang="en-US" sz="18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9F38F801-6F67-0B17-FAFD-49AA07DD4BAC}"/>
              </a:ext>
            </a:extLst>
          </p:cNvPr>
          <p:cNvSpPr>
            <a:spLocks noGrp="1" noChangeArrowheads="1"/>
          </p:cNvSpPr>
          <p:nvPr>
            <p:ph type="title"/>
          </p:nvPr>
        </p:nvSpPr>
        <p:spPr>
          <a:xfrm>
            <a:off x="609600" y="304800"/>
            <a:ext cx="7848600" cy="838200"/>
          </a:xfrm>
        </p:spPr>
        <p:txBody>
          <a:bodyPr/>
          <a:lstStyle/>
          <a:p>
            <a:pPr eaLnBrk="1" hangingPunct="1"/>
            <a:r>
              <a:rPr lang="en-US" altLang="en-US" sz="2800"/>
              <a:t>Who today is most like the Ante-Nicene Christians? 1</a:t>
            </a:r>
          </a:p>
        </p:txBody>
      </p:sp>
      <p:sp>
        <p:nvSpPr>
          <p:cNvPr id="33795" name="Rectangle 3">
            <a:extLst>
              <a:ext uri="{FF2B5EF4-FFF2-40B4-BE49-F238E27FC236}">
                <a16:creationId xmlns:a16="http://schemas.microsoft.com/office/drawing/2014/main" id="{8D3622AC-EAAF-9177-8B88-3ED3C0541368}"/>
              </a:ext>
            </a:extLst>
          </p:cNvPr>
          <p:cNvSpPr>
            <a:spLocks noGrp="1" noChangeArrowheads="1"/>
          </p:cNvSpPr>
          <p:nvPr>
            <p:ph type="body" idx="1"/>
          </p:nvPr>
        </p:nvSpPr>
        <p:spPr>
          <a:xfrm>
            <a:off x="457200" y="1371600"/>
            <a:ext cx="8229600" cy="5105400"/>
          </a:xfrm>
        </p:spPr>
        <p:txBody>
          <a:bodyPr/>
          <a:lstStyle/>
          <a:p>
            <a:pPr marL="495300" indent="-495300" eaLnBrk="1" hangingPunct="1"/>
            <a:r>
              <a:rPr lang="en-US" altLang="en-US" sz="2600"/>
              <a:t>A difficult question to answer definitively, but here are several points.</a:t>
            </a:r>
          </a:p>
          <a:p>
            <a:pPr marL="495300" indent="-495300" eaLnBrk="1" hangingPunct="1">
              <a:buFontTx/>
              <a:buAutoNum type="alphaLcParenR"/>
            </a:pPr>
            <a:r>
              <a:rPr lang="en-US" altLang="en-US" sz="2600"/>
              <a:t>Ante-Christians lived by scripture, believed it, and would rather die than surrender it to the authorities.</a:t>
            </a:r>
          </a:p>
          <a:p>
            <a:pPr marL="495300" indent="-495300" eaLnBrk="1" hangingPunct="1"/>
            <a:r>
              <a:rPr lang="en-US" altLang="en-US" sz="2600"/>
              <a:t>www.Historycart.com/WhatEarlyChristiansTaught.html (or .doc) lists what they taught. These make “liberal Christians” farther from Ante-Nicene Christians than the “CORNE” groups.</a:t>
            </a:r>
          </a:p>
          <a:p>
            <a:pPr marL="495300" indent="-495300" eaLnBrk="1" hangingPunct="1"/>
            <a:r>
              <a:rPr lang="en-US" altLang="en-US" sz="2600"/>
              <a:t>b) Ante-Nicene Christians did not take up questions of Christ’s nature and will in the mystery of the incarnation, so that would start Nestorians and Copts on equal footing with the other three groups.</a:t>
            </a:r>
          </a:p>
        </p:txBody>
      </p:sp>
      <p:sp>
        <p:nvSpPr>
          <p:cNvPr id="33796" name="Oval 4">
            <a:extLst>
              <a:ext uri="{FF2B5EF4-FFF2-40B4-BE49-F238E27FC236}">
                <a16:creationId xmlns:a16="http://schemas.microsoft.com/office/drawing/2014/main" id="{810E3C10-DE90-FBFF-9484-7BA10BD2C1AA}"/>
              </a:ext>
            </a:extLst>
          </p:cNvPr>
          <p:cNvSpPr>
            <a:spLocks noChangeArrowheads="1"/>
          </p:cNvSpPr>
          <p:nvPr/>
        </p:nvSpPr>
        <p:spPr bwMode="auto">
          <a:xfrm>
            <a:off x="381000" y="304800"/>
            <a:ext cx="457200" cy="838200"/>
          </a:xfrm>
          <a:prstGeom prst="ellipse">
            <a:avLst/>
          </a:prstGeom>
          <a:gradFill rotWithShape="1">
            <a:gsLst>
              <a:gs pos="0">
                <a:srgbClr val="D59C3F"/>
              </a:gs>
              <a:gs pos="50000">
                <a:srgbClr val="F6E34F"/>
              </a:gs>
              <a:gs pos="100000">
                <a:srgbClr val="D59C3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defRPr sz="3000">
                <a:solidFill>
                  <a:schemeClr val="tx1"/>
                </a:solidFill>
                <a:latin typeface="Arial" panose="020B0604020202020204" pitchFamily="34" charset="0"/>
                <a:cs typeface="Arial" panose="020B0604020202020204" pitchFamily="34" charset="0"/>
              </a:defRPr>
            </a:lvl1pPr>
            <a:lvl2pPr marL="742950" indent="-285750">
              <a:spcBef>
                <a:spcPct val="20000"/>
              </a:spcBef>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pPr>
            <a:endParaRPr lang="en-US" altLang="en-US" sz="1800"/>
          </a:p>
        </p:txBody>
      </p:sp>
      <p:sp>
        <p:nvSpPr>
          <p:cNvPr id="33797" name="Oval 5">
            <a:extLst>
              <a:ext uri="{FF2B5EF4-FFF2-40B4-BE49-F238E27FC236}">
                <a16:creationId xmlns:a16="http://schemas.microsoft.com/office/drawing/2014/main" id="{2605E1CA-5CD3-A3D9-58B3-B440614CEC3A}"/>
              </a:ext>
            </a:extLst>
          </p:cNvPr>
          <p:cNvSpPr>
            <a:spLocks noChangeArrowheads="1"/>
          </p:cNvSpPr>
          <p:nvPr/>
        </p:nvSpPr>
        <p:spPr bwMode="auto">
          <a:xfrm>
            <a:off x="8229600" y="304800"/>
            <a:ext cx="457200" cy="838200"/>
          </a:xfrm>
          <a:prstGeom prst="ellipse">
            <a:avLst/>
          </a:prstGeom>
          <a:gradFill rotWithShape="1">
            <a:gsLst>
              <a:gs pos="0">
                <a:srgbClr val="D59C3F"/>
              </a:gs>
              <a:gs pos="50000">
                <a:srgbClr val="F6E34F"/>
              </a:gs>
              <a:gs pos="100000">
                <a:srgbClr val="D59C3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defRPr sz="3000">
                <a:solidFill>
                  <a:schemeClr val="tx1"/>
                </a:solidFill>
                <a:latin typeface="Arial" panose="020B0604020202020204" pitchFamily="34" charset="0"/>
                <a:cs typeface="Arial" panose="020B0604020202020204" pitchFamily="34" charset="0"/>
              </a:defRPr>
            </a:lvl1pPr>
            <a:lvl2pPr marL="742950" indent="-285750">
              <a:spcBef>
                <a:spcPct val="20000"/>
              </a:spcBef>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pPr>
            <a:endParaRPr lang="en-US" altLang="en-US" sz="18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04145817-17A3-202E-CB59-9BA0FEB4945A}"/>
              </a:ext>
            </a:extLst>
          </p:cNvPr>
          <p:cNvSpPr>
            <a:spLocks noGrp="1" noChangeArrowheads="1"/>
          </p:cNvSpPr>
          <p:nvPr>
            <p:ph type="title"/>
          </p:nvPr>
        </p:nvSpPr>
        <p:spPr>
          <a:xfrm>
            <a:off x="609600" y="304800"/>
            <a:ext cx="7848600" cy="838200"/>
          </a:xfrm>
        </p:spPr>
        <p:txBody>
          <a:bodyPr/>
          <a:lstStyle/>
          <a:p>
            <a:pPr eaLnBrk="1" hangingPunct="1"/>
            <a:r>
              <a:rPr lang="en-US" altLang="en-US" sz="2800"/>
              <a:t>Who today is most like the Ante-Nicene Christians? 2</a:t>
            </a:r>
          </a:p>
        </p:txBody>
      </p:sp>
      <p:sp>
        <p:nvSpPr>
          <p:cNvPr id="34819" name="Rectangle 3">
            <a:extLst>
              <a:ext uri="{FF2B5EF4-FFF2-40B4-BE49-F238E27FC236}">
                <a16:creationId xmlns:a16="http://schemas.microsoft.com/office/drawing/2014/main" id="{F2411640-4A82-2B51-D59E-7DE580A23BB5}"/>
              </a:ext>
            </a:extLst>
          </p:cNvPr>
          <p:cNvSpPr>
            <a:spLocks noGrp="1" noChangeArrowheads="1"/>
          </p:cNvSpPr>
          <p:nvPr>
            <p:ph type="body" idx="1"/>
          </p:nvPr>
        </p:nvSpPr>
        <p:spPr>
          <a:xfrm>
            <a:off x="457200" y="1371600"/>
            <a:ext cx="8229600" cy="5105400"/>
          </a:xfrm>
        </p:spPr>
        <p:txBody>
          <a:bodyPr/>
          <a:lstStyle/>
          <a:p>
            <a:pPr eaLnBrk="1" hangingPunct="1"/>
            <a:r>
              <a:rPr lang="en-US" altLang="en-US"/>
              <a:t>c) Ante-Nicene Christians can be thought of as what is common to CORNE without venerating any pictures, statues, a Roman pope or cardinals, or prayers to any but God</a:t>
            </a:r>
          </a:p>
          <a:p>
            <a:pPr eaLnBrk="1" hangingPunct="1"/>
            <a:r>
              <a:rPr lang="en-US" altLang="en-US"/>
              <a:t>d) Like evangelicals, Ante-Nicene believers esteemed scripture as their highest authority, but they did not believe </a:t>
            </a:r>
            <a:r>
              <a:rPr lang="en-US" altLang="en-US" i="1"/>
              <a:t>sola scriptura</a:t>
            </a:r>
            <a:r>
              <a:rPr lang="en-US" altLang="en-US"/>
              <a:t> as their only authority. They did not have altar calls, but some had catechumen classes of up to two years.</a:t>
            </a:r>
          </a:p>
        </p:txBody>
      </p:sp>
      <p:sp>
        <p:nvSpPr>
          <p:cNvPr id="34820" name="Oval 4">
            <a:extLst>
              <a:ext uri="{FF2B5EF4-FFF2-40B4-BE49-F238E27FC236}">
                <a16:creationId xmlns:a16="http://schemas.microsoft.com/office/drawing/2014/main" id="{FA80E822-B3AA-8D19-9DC1-40E2DB5CC533}"/>
              </a:ext>
            </a:extLst>
          </p:cNvPr>
          <p:cNvSpPr>
            <a:spLocks noChangeArrowheads="1"/>
          </p:cNvSpPr>
          <p:nvPr/>
        </p:nvSpPr>
        <p:spPr bwMode="auto">
          <a:xfrm>
            <a:off x="381000" y="304800"/>
            <a:ext cx="457200" cy="838200"/>
          </a:xfrm>
          <a:prstGeom prst="ellipse">
            <a:avLst/>
          </a:prstGeom>
          <a:gradFill rotWithShape="1">
            <a:gsLst>
              <a:gs pos="0">
                <a:srgbClr val="D59C3F"/>
              </a:gs>
              <a:gs pos="50000">
                <a:srgbClr val="F6E34F"/>
              </a:gs>
              <a:gs pos="100000">
                <a:srgbClr val="D59C3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defRPr sz="3000">
                <a:solidFill>
                  <a:schemeClr val="tx1"/>
                </a:solidFill>
                <a:latin typeface="Arial" panose="020B0604020202020204" pitchFamily="34" charset="0"/>
                <a:cs typeface="Arial" panose="020B0604020202020204" pitchFamily="34" charset="0"/>
              </a:defRPr>
            </a:lvl1pPr>
            <a:lvl2pPr marL="742950" indent="-285750">
              <a:spcBef>
                <a:spcPct val="20000"/>
              </a:spcBef>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pPr>
            <a:endParaRPr lang="en-US" altLang="en-US" sz="1800"/>
          </a:p>
        </p:txBody>
      </p:sp>
      <p:sp>
        <p:nvSpPr>
          <p:cNvPr id="34821" name="Oval 5">
            <a:extLst>
              <a:ext uri="{FF2B5EF4-FFF2-40B4-BE49-F238E27FC236}">
                <a16:creationId xmlns:a16="http://schemas.microsoft.com/office/drawing/2014/main" id="{5DDB6AA5-3CD4-D645-3067-DFDBD69E3ED0}"/>
              </a:ext>
            </a:extLst>
          </p:cNvPr>
          <p:cNvSpPr>
            <a:spLocks noChangeArrowheads="1"/>
          </p:cNvSpPr>
          <p:nvPr/>
        </p:nvSpPr>
        <p:spPr bwMode="auto">
          <a:xfrm>
            <a:off x="8229600" y="304800"/>
            <a:ext cx="457200" cy="838200"/>
          </a:xfrm>
          <a:prstGeom prst="ellipse">
            <a:avLst/>
          </a:prstGeom>
          <a:gradFill rotWithShape="1">
            <a:gsLst>
              <a:gs pos="0">
                <a:srgbClr val="D59C3F"/>
              </a:gs>
              <a:gs pos="50000">
                <a:srgbClr val="F6E34F"/>
              </a:gs>
              <a:gs pos="100000">
                <a:srgbClr val="D59C3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defRPr sz="3000">
                <a:solidFill>
                  <a:schemeClr val="tx1"/>
                </a:solidFill>
                <a:latin typeface="Arial" panose="020B0604020202020204" pitchFamily="34" charset="0"/>
                <a:cs typeface="Arial" panose="020B0604020202020204" pitchFamily="34" charset="0"/>
              </a:defRPr>
            </a:lvl1pPr>
            <a:lvl2pPr marL="742950" indent="-285750">
              <a:spcBef>
                <a:spcPct val="20000"/>
              </a:spcBef>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pPr>
            <a:endParaRPr lang="en-US" altLang="en-US" sz="18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00FC2BB3-E503-FA13-74A4-D8D0935BBE92}"/>
              </a:ext>
            </a:extLst>
          </p:cNvPr>
          <p:cNvSpPr>
            <a:spLocks noGrp="1" noChangeArrowheads="1"/>
          </p:cNvSpPr>
          <p:nvPr>
            <p:ph type="title"/>
          </p:nvPr>
        </p:nvSpPr>
        <p:spPr>
          <a:xfrm>
            <a:off x="609600" y="304800"/>
            <a:ext cx="7848600" cy="838200"/>
          </a:xfrm>
        </p:spPr>
        <p:txBody>
          <a:bodyPr/>
          <a:lstStyle/>
          <a:p>
            <a:pPr eaLnBrk="1" hangingPunct="1"/>
            <a:r>
              <a:rPr lang="en-US" altLang="en-US" sz="2800"/>
              <a:t>Who today is most like the Ante-Nicene Christians? 3</a:t>
            </a:r>
          </a:p>
        </p:txBody>
      </p:sp>
      <p:sp>
        <p:nvSpPr>
          <p:cNvPr id="35843" name="Rectangle 3">
            <a:extLst>
              <a:ext uri="{FF2B5EF4-FFF2-40B4-BE49-F238E27FC236}">
                <a16:creationId xmlns:a16="http://schemas.microsoft.com/office/drawing/2014/main" id="{F0E8031F-1AD3-1C0E-67A6-B3FFE519E0CC}"/>
              </a:ext>
            </a:extLst>
          </p:cNvPr>
          <p:cNvSpPr>
            <a:spLocks noGrp="1" noChangeArrowheads="1"/>
          </p:cNvSpPr>
          <p:nvPr>
            <p:ph type="body" idx="1"/>
          </p:nvPr>
        </p:nvSpPr>
        <p:spPr>
          <a:xfrm>
            <a:off x="457200" y="1371600"/>
            <a:ext cx="8229600" cy="5105400"/>
          </a:xfrm>
        </p:spPr>
        <p:txBody>
          <a:bodyPr/>
          <a:lstStyle/>
          <a:p>
            <a:pPr eaLnBrk="1" hangingPunct="1"/>
            <a:r>
              <a:rPr lang="en-US" altLang="en-US" sz="2600"/>
              <a:t>e) Unlike evangelicals, Ante-Nicene Christians did not teach salvation by grace alone through faith alone. A majority believed some apocryphal books, baptismal regeneration, and the real presence of Christ in the Eucharist.</a:t>
            </a:r>
          </a:p>
          <a:p>
            <a:pPr eaLnBrk="1" hangingPunct="1"/>
            <a:r>
              <a:rPr lang="en-US" altLang="en-US" sz="2600"/>
              <a:t>f) Unlike all groups today, many (but not all) Ante-Nicene Christians liked Origen’s teaching. Origen was over-allegorical, taught pre-existence of souls, and eventual redemption of all, even demons.</a:t>
            </a:r>
          </a:p>
          <a:p>
            <a:pPr eaLnBrk="1" hangingPunct="1"/>
            <a:r>
              <a:rPr lang="en-US" altLang="en-US" sz="2600"/>
              <a:t>g) Many of the 30 or so groups called Gnostics were farther from Ante-Nicene Christians than Judaism, or modern Baha’is, Mormons, or Christian Science. </a:t>
            </a:r>
          </a:p>
        </p:txBody>
      </p:sp>
      <p:sp>
        <p:nvSpPr>
          <p:cNvPr id="35844" name="Oval 4">
            <a:extLst>
              <a:ext uri="{FF2B5EF4-FFF2-40B4-BE49-F238E27FC236}">
                <a16:creationId xmlns:a16="http://schemas.microsoft.com/office/drawing/2014/main" id="{4172F7D4-5DE1-2A59-44EE-975BB5C06396}"/>
              </a:ext>
            </a:extLst>
          </p:cNvPr>
          <p:cNvSpPr>
            <a:spLocks noChangeArrowheads="1"/>
          </p:cNvSpPr>
          <p:nvPr/>
        </p:nvSpPr>
        <p:spPr bwMode="auto">
          <a:xfrm>
            <a:off x="381000" y="304800"/>
            <a:ext cx="457200" cy="838200"/>
          </a:xfrm>
          <a:prstGeom prst="ellipse">
            <a:avLst/>
          </a:prstGeom>
          <a:gradFill rotWithShape="1">
            <a:gsLst>
              <a:gs pos="0">
                <a:srgbClr val="D59C3F"/>
              </a:gs>
              <a:gs pos="50000">
                <a:srgbClr val="F6E34F"/>
              </a:gs>
              <a:gs pos="100000">
                <a:srgbClr val="D59C3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defRPr sz="3000">
                <a:solidFill>
                  <a:schemeClr val="tx1"/>
                </a:solidFill>
                <a:latin typeface="Arial" panose="020B0604020202020204" pitchFamily="34" charset="0"/>
                <a:cs typeface="Arial" panose="020B0604020202020204" pitchFamily="34" charset="0"/>
              </a:defRPr>
            </a:lvl1pPr>
            <a:lvl2pPr marL="742950" indent="-285750">
              <a:spcBef>
                <a:spcPct val="20000"/>
              </a:spcBef>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pPr>
            <a:endParaRPr lang="en-US" altLang="en-US" sz="1800"/>
          </a:p>
        </p:txBody>
      </p:sp>
      <p:sp>
        <p:nvSpPr>
          <p:cNvPr id="35845" name="Oval 5">
            <a:extLst>
              <a:ext uri="{FF2B5EF4-FFF2-40B4-BE49-F238E27FC236}">
                <a16:creationId xmlns:a16="http://schemas.microsoft.com/office/drawing/2014/main" id="{6E60B64F-9FA6-6EFD-407F-04A4C7AECEC0}"/>
              </a:ext>
            </a:extLst>
          </p:cNvPr>
          <p:cNvSpPr>
            <a:spLocks noChangeArrowheads="1"/>
          </p:cNvSpPr>
          <p:nvPr/>
        </p:nvSpPr>
        <p:spPr bwMode="auto">
          <a:xfrm>
            <a:off x="8229600" y="304800"/>
            <a:ext cx="457200" cy="838200"/>
          </a:xfrm>
          <a:prstGeom prst="ellipse">
            <a:avLst/>
          </a:prstGeom>
          <a:gradFill rotWithShape="1">
            <a:gsLst>
              <a:gs pos="0">
                <a:srgbClr val="D59C3F"/>
              </a:gs>
              <a:gs pos="50000">
                <a:srgbClr val="F6E34F"/>
              </a:gs>
              <a:gs pos="100000">
                <a:srgbClr val="D59C3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defRPr sz="3000">
                <a:solidFill>
                  <a:schemeClr val="tx1"/>
                </a:solidFill>
                <a:latin typeface="Arial" panose="020B0604020202020204" pitchFamily="34" charset="0"/>
                <a:cs typeface="Arial" panose="020B0604020202020204" pitchFamily="34" charset="0"/>
              </a:defRPr>
            </a:lvl1pPr>
            <a:lvl2pPr marL="742950" indent="-285750">
              <a:spcBef>
                <a:spcPct val="20000"/>
              </a:spcBef>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pPr>
            <a:endParaRPr lang="en-US" altLang="en-US" sz="18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3834FDE4-84EC-595A-C856-62A19F594069}"/>
              </a:ext>
            </a:extLst>
          </p:cNvPr>
          <p:cNvSpPr>
            <a:spLocks noGrp="1" noChangeArrowheads="1"/>
          </p:cNvSpPr>
          <p:nvPr>
            <p:ph type="title"/>
          </p:nvPr>
        </p:nvSpPr>
        <p:spPr/>
        <p:txBody>
          <a:bodyPr/>
          <a:lstStyle/>
          <a:p>
            <a:pPr eaLnBrk="1" hangingPunct="1"/>
            <a:r>
              <a:rPr lang="en-US" altLang="en-US" sz="2800"/>
              <a:t>CORNMEAL Summary 1</a:t>
            </a:r>
          </a:p>
        </p:txBody>
      </p:sp>
      <p:sp>
        <p:nvSpPr>
          <p:cNvPr id="36867" name="Rectangle 3">
            <a:extLst>
              <a:ext uri="{FF2B5EF4-FFF2-40B4-BE49-F238E27FC236}">
                <a16:creationId xmlns:a16="http://schemas.microsoft.com/office/drawing/2014/main" id="{AC56F5AF-7214-D7F5-6E95-5C8C9122112C}"/>
              </a:ext>
            </a:extLst>
          </p:cNvPr>
          <p:cNvSpPr>
            <a:spLocks noGrp="1" noChangeArrowheads="1"/>
          </p:cNvSpPr>
          <p:nvPr>
            <p:ph type="body" idx="1"/>
          </p:nvPr>
        </p:nvSpPr>
        <p:spPr/>
        <p:txBody>
          <a:bodyPr/>
          <a:lstStyle/>
          <a:p>
            <a:pPr eaLnBrk="1" hangingPunct="1"/>
            <a:r>
              <a:rPr lang="en-US" altLang="en-US"/>
              <a:t>Though this acronym might be a bit corny, like Micah 1:10-15, there is a serious point here.</a:t>
            </a:r>
          </a:p>
          <a:p>
            <a:pPr eaLnBrk="1" hangingPunct="1"/>
            <a:r>
              <a:rPr lang="en-US" altLang="en-US"/>
              <a:t>It is important to understand what people believe.</a:t>
            </a:r>
          </a:p>
          <a:p>
            <a:pPr eaLnBrk="1" hangingPunct="1"/>
            <a:r>
              <a:rPr lang="en-US" altLang="en-US"/>
              <a:t>Many times when it is said “Protestants believe this” it is rarely all of them. When it is said “evangelicals believe this” often it is not just evangelicals, but Ante-Nicene Christians and others too.</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AC9A20CA-6934-4386-04BF-4181C4217F8A}"/>
              </a:ext>
            </a:extLst>
          </p:cNvPr>
          <p:cNvSpPr>
            <a:spLocks noGrp="1" noChangeArrowheads="1"/>
          </p:cNvSpPr>
          <p:nvPr>
            <p:ph type="title"/>
          </p:nvPr>
        </p:nvSpPr>
        <p:spPr/>
        <p:txBody>
          <a:bodyPr/>
          <a:lstStyle/>
          <a:p>
            <a:pPr eaLnBrk="1" hangingPunct="1"/>
            <a:r>
              <a:rPr lang="en-US" altLang="en-US" sz="2800"/>
              <a:t>CORNMEAL Summary 2</a:t>
            </a:r>
          </a:p>
        </p:txBody>
      </p:sp>
      <p:sp>
        <p:nvSpPr>
          <p:cNvPr id="37891" name="Rectangle 3">
            <a:extLst>
              <a:ext uri="{FF2B5EF4-FFF2-40B4-BE49-F238E27FC236}">
                <a16:creationId xmlns:a16="http://schemas.microsoft.com/office/drawing/2014/main" id="{F3AB271E-BD7E-CABD-B40F-D318D19E013B}"/>
              </a:ext>
            </a:extLst>
          </p:cNvPr>
          <p:cNvSpPr>
            <a:spLocks noGrp="1" noChangeArrowheads="1"/>
          </p:cNvSpPr>
          <p:nvPr>
            <p:ph type="body" idx="1"/>
          </p:nvPr>
        </p:nvSpPr>
        <p:spPr/>
        <p:txBody>
          <a:bodyPr/>
          <a:lstStyle/>
          <a:p>
            <a:pPr eaLnBrk="1" hangingPunct="1"/>
            <a:r>
              <a:rPr lang="en-US" altLang="en-US"/>
              <a:t>But after stewing on the eight groups you can boil most of the differences down to one question: what is your primary source of authority? Is it one particular set of fallible men, or another set of fallible men, or is it the Bible?</a:t>
            </a:r>
          </a:p>
          <a:p>
            <a:pPr eaLnBrk="1" hangingPunct="1"/>
            <a:r>
              <a:rPr lang="en-US" altLang="en-US"/>
              <a:t>You should consider your spiritual diet more important than your physical one. Get rid of the spoiled food and junk food, and have the food God provided.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94CE3603-A9AC-493B-BB56-E0FB2A50C370}"/>
              </a:ext>
            </a:extLst>
          </p:cNvPr>
          <p:cNvSpPr>
            <a:spLocks noGrp="1" noChangeArrowheads="1"/>
          </p:cNvSpPr>
          <p:nvPr>
            <p:ph type="title"/>
          </p:nvPr>
        </p:nvSpPr>
        <p:spPr/>
        <p:txBody>
          <a:bodyPr/>
          <a:lstStyle/>
          <a:p>
            <a:pPr eaLnBrk="1" hangingPunct="1"/>
            <a:r>
              <a:rPr lang="en-US" altLang="en-US" sz="2800"/>
              <a:t>Scripture says…</a:t>
            </a:r>
          </a:p>
        </p:txBody>
      </p:sp>
      <p:sp>
        <p:nvSpPr>
          <p:cNvPr id="38915" name="Rectangle 3">
            <a:extLst>
              <a:ext uri="{FF2B5EF4-FFF2-40B4-BE49-F238E27FC236}">
                <a16:creationId xmlns:a16="http://schemas.microsoft.com/office/drawing/2014/main" id="{B49C744D-874D-D3C7-B242-7D1C8EAA98E3}"/>
              </a:ext>
            </a:extLst>
          </p:cNvPr>
          <p:cNvSpPr>
            <a:spLocks noGrp="1" noChangeArrowheads="1"/>
          </p:cNvSpPr>
          <p:nvPr>
            <p:ph type="body" idx="1"/>
          </p:nvPr>
        </p:nvSpPr>
        <p:spPr/>
        <p:txBody>
          <a:bodyPr/>
          <a:lstStyle/>
          <a:p>
            <a:pPr eaLnBrk="1" hangingPunct="1">
              <a:lnSpc>
                <a:spcPct val="90000"/>
              </a:lnSpc>
              <a:spcAft>
                <a:spcPct val="20000"/>
              </a:spcAft>
            </a:pPr>
            <a:r>
              <a:rPr lang="en-US" altLang="en-US"/>
              <a:t>“Enter by the narrow gate; for the gate is wide, and the way is broad that leads to destruction, and many are those who enter by it. For the gate is small, and the way is narrow that leads to life, and few are those who find it.” Matthew 7:13-14</a:t>
            </a:r>
          </a:p>
          <a:p>
            <a:pPr eaLnBrk="1" hangingPunct="1">
              <a:lnSpc>
                <a:spcPct val="90000"/>
              </a:lnSpc>
              <a:spcAft>
                <a:spcPct val="20000"/>
              </a:spcAft>
            </a:pPr>
            <a:r>
              <a:rPr lang="en-US" altLang="en-US"/>
              <a:t>“But I am afraid, lest as the serpent deceived Eve by his craftiness, your minds should be led astray from the </a:t>
            </a:r>
            <a:r>
              <a:rPr lang="en-US" altLang="en-US" u="sng"/>
              <a:t>simplicity</a:t>
            </a:r>
            <a:r>
              <a:rPr lang="en-US" altLang="en-US"/>
              <a:t> and purity </a:t>
            </a:r>
            <a:r>
              <a:rPr lang="en-US" altLang="en-US" i="1"/>
              <a:t>of </a:t>
            </a:r>
            <a:r>
              <a:rPr lang="en-US" altLang="en-US" i="1" u="sng"/>
              <a:t>devotion</a:t>
            </a:r>
            <a:r>
              <a:rPr lang="en-US" altLang="en-US" u="sng"/>
              <a:t> to Christ</a:t>
            </a:r>
            <a:r>
              <a:rPr lang="en-US" altLang="en-US"/>
              <a:t>.” 2 Cor 11:3</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E698D675-F9B2-49BB-C03C-1AE94C5554C9}"/>
              </a:ext>
            </a:extLst>
          </p:cNvPr>
          <p:cNvSpPr>
            <a:spLocks noGrp="1" noChangeArrowheads="1"/>
          </p:cNvSpPr>
          <p:nvPr>
            <p:ph type="title"/>
          </p:nvPr>
        </p:nvSpPr>
        <p:spPr/>
        <p:txBody>
          <a:bodyPr/>
          <a:lstStyle/>
          <a:p>
            <a:pPr eaLnBrk="1" hangingPunct="1"/>
            <a:r>
              <a:rPr lang="en-US" altLang="en-US" sz="2800"/>
              <a:t>But some people do…</a:t>
            </a:r>
          </a:p>
        </p:txBody>
      </p:sp>
      <p:sp>
        <p:nvSpPr>
          <p:cNvPr id="39939" name="Rectangle 3">
            <a:extLst>
              <a:ext uri="{FF2B5EF4-FFF2-40B4-BE49-F238E27FC236}">
                <a16:creationId xmlns:a16="http://schemas.microsoft.com/office/drawing/2014/main" id="{15AB7B77-EDA0-0C76-5C66-2E2DC068E87D}"/>
              </a:ext>
            </a:extLst>
          </p:cNvPr>
          <p:cNvSpPr>
            <a:spLocks noGrp="1" noChangeArrowheads="1"/>
          </p:cNvSpPr>
          <p:nvPr>
            <p:ph type="body" idx="1"/>
          </p:nvPr>
        </p:nvSpPr>
        <p:spPr/>
        <p:txBody>
          <a:bodyPr/>
          <a:lstStyle/>
          <a:p>
            <a:pPr eaLnBrk="1" hangingPunct="1"/>
            <a:r>
              <a:rPr lang="en-US" altLang="en-US"/>
              <a:t>While the Multi-grain groups typically have a prophet almost as high, or higher than scripture, some of the other groups seek to honor the gem of scripture by enclosing it with a place setting of tradition. But the setting is continually added to, until God’s Word is not so much denied as it is smothered.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BA81DF3F-17ED-5C6C-12B9-896B62EC8D46}"/>
              </a:ext>
            </a:extLst>
          </p:cNvPr>
          <p:cNvSpPr>
            <a:spLocks noGrp="1" noChangeArrowheads="1"/>
          </p:cNvSpPr>
          <p:nvPr>
            <p:ph type="title"/>
          </p:nvPr>
        </p:nvSpPr>
        <p:spPr/>
        <p:txBody>
          <a:bodyPr/>
          <a:lstStyle/>
          <a:p>
            <a:pPr eaLnBrk="1" hangingPunct="1"/>
            <a:r>
              <a:rPr lang="en-US" altLang="en-US" sz="2800"/>
              <a:t>But other do…</a:t>
            </a:r>
          </a:p>
        </p:txBody>
      </p:sp>
      <p:sp>
        <p:nvSpPr>
          <p:cNvPr id="40963" name="Rectangle 3">
            <a:extLst>
              <a:ext uri="{FF2B5EF4-FFF2-40B4-BE49-F238E27FC236}">
                <a16:creationId xmlns:a16="http://schemas.microsoft.com/office/drawing/2014/main" id="{5D79D86A-2B76-048E-4FFD-7DC4FF5FFB7E}"/>
              </a:ext>
            </a:extLst>
          </p:cNvPr>
          <p:cNvSpPr>
            <a:spLocks noGrp="1" noChangeArrowheads="1"/>
          </p:cNvSpPr>
          <p:nvPr>
            <p:ph type="body" idx="1"/>
          </p:nvPr>
        </p:nvSpPr>
        <p:spPr/>
        <p:txBody>
          <a:bodyPr/>
          <a:lstStyle/>
          <a:p>
            <a:pPr eaLnBrk="1" hangingPunct="1"/>
            <a:r>
              <a:rPr lang="en-US" altLang="en-US"/>
              <a:t>Rather than placing a very large, fancy Bible at the front of a church, or on a coffee table in our home, evangelicals are more likely to place a Bible in our hands. Our primary love to should not be to saints and tradition, or to just God’s Word either, but to God, who spoke by His Word.</a:t>
            </a:r>
          </a:p>
          <a:p>
            <a:pPr eaLnBrk="1" hangingPunct="1"/>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4C84B35-8482-C982-CD7B-77EEE7E60AEB}"/>
              </a:ext>
            </a:extLst>
          </p:cNvPr>
          <p:cNvSpPr>
            <a:spLocks noGrp="1" noChangeArrowheads="1"/>
          </p:cNvSpPr>
          <p:nvPr>
            <p:ph type="title"/>
          </p:nvPr>
        </p:nvSpPr>
        <p:spPr/>
        <p:txBody>
          <a:bodyPr/>
          <a:lstStyle/>
          <a:p>
            <a:pPr eaLnBrk="1" hangingPunct="1"/>
            <a:r>
              <a:rPr lang="en-US" altLang="en-US" sz="2800"/>
              <a:t>Categories of Various Churches</a:t>
            </a:r>
          </a:p>
        </p:txBody>
      </p:sp>
      <p:graphicFrame>
        <p:nvGraphicFramePr>
          <p:cNvPr id="9314" name="Group 98">
            <a:extLst>
              <a:ext uri="{FF2B5EF4-FFF2-40B4-BE49-F238E27FC236}">
                <a16:creationId xmlns:a16="http://schemas.microsoft.com/office/drawing/2014/main" id="{130ACF70-0CFB-705E-1F97-CC50867B2781}"/>
              </a:ext>
            </a:extLst>
          </p:cNvPr>
          <p:cNvGraphicFramePr>
            <a:graphicFrameLocks noGrp="1"/>
          </p:cNvGraphicFramePr>
          <p:nvPr>
            <p:ph idx="1"/>
          </p:nvPr>
        </p:nvGraphicFramePr>
        <p:xfrm>
          <a:off x="457200" y="990600"/>
          <a:ext cx="8229600" cy="5032375"/>
        </p:xfrm>
        <a:graphic>
          <a:graphicData uri="http://schemas.openxmlformats.org/drawingml/2006/table">
            <a:tbl>
              <a:tblPr/>
              <a:tblGrid>
                <a:gridCol w="1828800">
                  <a:extLst>
                    <a:ext uri="{9D8B030D-6E8A-4147-A177-3AD203B41FA5}">
                      <a16:colId xmlns:a16="http://schemas.microsoft.com/office/drawing/2014/main" val="20000"/>
                    </a:ext>
                  </a:extLst>
                </a:gridCol>
                <a:gridCol w="6400800">
                  <a:extLst>
                    <a:ext uri="{9D8B030D-6E8A-4147-A177-3AD203B41FA5}">
                      <a16:colId xmlns:a16="http://schemas.microsoft.com/office/drawing/2014/main" val="20001"/>
                    </a:ext>
                  </a:extLst>
                </a:gridCol>
              </a:tblGrid>
              <a:tr h="457074">
                <a:tc>
                  <a:txBody>
                    <a:bodyPr/>
                    <a:lstStyle>
                      <a:lvl1pPr>
                        <a:spcBef>
                          <a:spcPct val="20000"/>
                        </a:spcBef>
                        <a:defRPr sz="26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84 M</a:t>
                      </a:r>
                    </a:p>
                  </a:txBody>
                  <a:tcPr marL="45720" marR="45720" marT="27425" marB="274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6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1" i="0" u="none" strike="noStrike" cap="none" normalizeH="0" baseline="0">
                          <a:ln>
                            <a:noFill/>
                          </a:ln>
                          <a:solidFill>
                            <a:schemeClr val="tx1"/>
                          </a:solidFill>
                          <a:effectLst/>
                          <a:latin typeface="Arial" panose="020B0604020202020204" pitchFamily="34" charset="0"/>
                          <a:cs typeface="Arial" panose="020B0604020202020204" pitchFamily="34" charset="0"/>
                        </a:rPr>
                        <a:t>C</a:t>
                      </a: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optic (Egypt, some in Sudan and Libya)</a:t>
                      </a:r>
                    </a:p>
                  </a:txBody>
                  <a:tcPr marL="45720" marR="45720" marT="27425" marB="274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58354">
                <a:tc>
                  <a:txBody>
                    <a:bodyPr/>
                    <a:lstStyle>
                      <a:lvl1pPr>
                        <a:spcBef>
                          <a:spcPct val="20000"/>
                        </a:spcBef>
                        <a:defRPr sz="26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200 M</a:t>
                      </a:r>
                    </a:p>
                    <a:p>
                      <a:pPr marL="0" marR="0" lvl="0" indent="0" algn="l" defTabSz="914400" rtl="0" eaLnBrk="1" fontAlgn="base" latinLnBrk="0" hangingPunct="1">
                        <a:lnSpc>
                          <a:spcPct val="90000"/>
                        </a:lnSpc>
                        <a:spcBef>
                          <a:spcPct val="0"/>
                        </a:spcBef>
                        <a:spcAft>
                          <a:spcPct val="0"/>
                        </a:spcAft>
                        <a:buClrTx/>
                        <a:buSzTx/>
                        <a:buFontTx/>
                        <a:buNone/>
                        <a:tabLst/>
                      </a:pPr>
                      <a:endPar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45720" marR="45720" marT="27425" marB="274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6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1" i="0" u="none" strike="noStrike" cap="none" normalizeH="0" baseline="0">
                          <a:ln>
                            <a:noFill/>
                          </a:ln>
                          <a:solidFill>
                            <a:schemeClr val="tx1"/>
                          </a:solidFill>
                          <a:effectLst/>
                          <a:latin typeface="Arial" panose="020B0604020202020204" pitchFamily="34" charset="0"/>
                          <a:cs typeface="Arial" panose="020B0604020202020204" pitchFamily="34" charset="0"/>
                        </a:rPr>
                        <a:t>O</a:t>
                      </a: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rthodox (Greek, Russian, Serbian, Georgian, Bulgarian, etc. ( 5 M U.S.)</a:t>
                      </a:r>
                    </a:p>
                  </a:txBody>
                  <a:tcPr marL="45720" marR="45720" marT="27425" marB="274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9464">
                <a:tc>
                  <a:txBody>
                    <a:bodyPr/>
                    <a:lstStyle>
                      <a:lvl1pPr>
                        <a:spcBef>
                          <a:spcPct val="20000"/>
                        </a:spcBef>
                        <a:defRPr sz="26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1290 M</a:t>
                      </a:r>
                    </a:p>
                  </a:txBody>
                  <a:tcPr marL="45720" marR="45720" marT="27425" marB="274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6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1" i="0" u="none" strike="noStrike" cap="none" normalizeH="0" baseline="0">
                          <a:ln>
                            <a:noFill/>
                          </a:ln>
                          <a:solidFill>
                            <a:schemeClr val="tx1"/>
                          </a:solidFill>
                          <a:effectLst/>
                          <a:latin typeface="Arial" panose="020B0604020202020204" pitchFamily="34" charset="0"/>
                          <a:cs typeface="Arial" panose="020B0604020202020204" pitchFamily="34" charset="0"/>
                        </a:rPr>
                        <a:t>R</a:t>
                      </a: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oman Catholic (55 M U.S.)</a:t>
                      </a:r>
                    </a:p>
                  </a:txBody>
                  <a:tcPr marL="45720" marR="45720" marT="27425" marB="274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0896">
                <a:tc>
                  <a:txBody>
                    <a:bodyPr/>
                    <a:lstStyle>
                      <a:lvl1pPr>
                        <a:spcBef>
                          <a:spcPct val="20000"/>
                        </a:spcBef>
                        <a:defRPr sz="26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0.8M</a:t>
                      </a:r>
                    </a:p>
                  </a:txBody>
                  <a:tcPr marL="45720" marR="45720" marT="27425" marB="274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6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1" i="0" u="none" strike="noStrike" cap="none" normalizeH="0" baseline="0">
                          <a:ln>
                            <a:noFill/>
                          </a:ln>
                          <a:solidFill>
                            <a:schemeClr val="tx1"/>
                          </a:solidFill>
                          <a:effectLst/>
                          <a:latin typeface="Arial" panose="020B0604020202020204" pitchFamily="34" charset="0"/>
                          <a:cs typeface="Arial" panose="020B0604020202020204" pitchFamily="34" charset="0"/>
                        </a:rPr>
                        <a:t>N</a:t>
                      </a: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estorian (important historically)</a:t>
                      </a:r>
                    </a:p>
                  </a:txBody>
                  <a:tcPr marL="45720" marR="45720" marT="27425" marB="274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563609">
                <a:tc>
                  <a:txBody>
                    <a:bodyPr/>
                    <a:lstStyle>
                      <a:lvl1pPr>
                        <a:spcBef>
                          <a:spcPct val="20000"/>
                        </a:spcBef>
                        <a:defRPr sz="26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pPr>
                      <a:endPar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20 M</a:t>
                      </a:r>
                    </a:p>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16+8.3M</a:t>
                      </a:r>
                    </a:p>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2.7+0.25M</a:t>
                      </a:r>
                    </a:p>
                  </a:txBody>
                  <a:tcPr marL="45720" marR="45720" marT="27425" marB="274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6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1" i="0" u="none" strike="noStrike" cap="none" normalizeH="0" baseline="0">
                          <a:ln>
                            <a:noFill/>
                          </a:ln>
                          <a:solidFill>
                            <a:schemeClr val="tx1"/>
                          </a:solidFill>
                          <a:effectLst/>
                          <a:latin typeface="Arial" panose="020B0604020202020204" pitchFamily="34" charset="0"/>
                          <a:cs typeface="Arial" panose="020B0604020202020204" pitchFamily="34" charset="0"/>
                        </a:rPr>
                        <a:t>M</a:t>
                      </a: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ulti-grain groups</a:t>
                      </a:r>
                    </a:p>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Seventh-Day Adventists</a:t>
                      </a:r>
                    </a:p>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Mormons + Jehovah’s Witnesses</a:t>
                      </a:r>
                    </a:p>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Others include Rev. Moon, Christian Science, Oneness Pentecostals + Amish</a:t>
                      </a:r>
                    </a:p>
                  </a:txBody>
                  <a:tcPr marL="45720" marR="45720" marT="27425" marB="274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58354">
                <a:tc>
                  <a:txBody>
                    <a:bodyPr/>
                    <a:lstStyle>
                      <a:lvl1pPr>
                        <a:spcBef>
                          <a:spcPct val="20000"/>
                        </a:spcBef>
                        <a:defRPr sz="26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600+40+2 M</a:t>
                      </a:r>
                    </a:p>
                  </a:txBody>
                  <a:tcPr marL="45720" marR="45720" marT="27425" marB="274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6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1" i="0" u="none" strike="noStrike" cap="none" normalizeH="0" baseline="0">
                          <a:ln>
                            <a:noFill/>
                          </a:ln>
                          <a:solidFill>
                            <a:schemeClr val="tx1"/>
                          </a:solidFill>
                          <a:effectLst/>
                          <a:latin typeface="Arial" panose="020B0604020202020204" pitchFamily="34" charset="0"/>
                          <a:cs typeface="Arial" panose="020B0604020202020204" pitchFamily="34" charset="0"/>
                        </a:rPr>
                        <a:t>E</a:t>
                      </a: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vangelical Protestant / Charismatic + 40M Anglican + Mennonites / Dunkards</a:t>
                      </a:r>
                    </a:p>
                  </a:txBody>
                  <a:tcPr marL="45720" marR="45720" marT="27425" marB="274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7552">
                <a:tc>
                  <a:txBody>
                    <a:bodyPr/>
                    <a:lstStyle>
                      <a:lvl1pPr>
                        <a:spcBef>
                          <a:spcPct val="20000"/>
                        </a:spcBef>
                        <a:defRPr sz="26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0</a:t>
                      </a:r>
                    </a:p>
                  </a:txBody>
                  <a:tcPr marL="45720" marR="45720" marT="27425" marB="274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6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1" i="0" u="none" strike="noStrike" cap="none" normalizeH="0" baseline="0">
                          <a:ln>
                            <a:noFill/>
                          </a:ln>
                          <a:solidFill>
                            <a:schemeClr val="tx1"/>
                          </a:solidFill>
                          <a:effectLst/>
                          <a:latin typeface="Arial" panose="020B0604020202020204" pitchFamily="34" charset="0"/>
                          <a:cs typeface="Arial" panose="020B0604020202020204" pitchFamily="34" charset="0"/>
                        </a:rPr>
                        <a:t>A</a:t>
                      </a: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nte-Nicene Christians (=Pre-Nicea 325 AD)</a:t>
                      </a:r>
                    </a:p>
                  </a:txBody>
                  <a:tcPr marL="45720" marR="45720" marT="27425" marB="274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7074">
                <a:tc>
                  <a:txBody>
                    <a:bodyPr/>
                    <a:lstStyle>
                      <a:lvl1pPr>
                        <a:spcBef>
                          <a:spcPct val="20000"/>
                        </a:spcBef>
                        <a:defRPr sz="26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245 M</a:t>
                      </a:r>
                    </a:p>
                  </a:txBody>
                  <a:tcPr marL="45720" marR="45720" marT="27425" marB="274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6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altLang="en-US" sz="2200" b="1" i="0" u="none" strike="noStrike" cap="none" normalizeH="0" baseline="0">
                          <a:ln>
                            <a:noFill/>
                          </a:ln>
                          <a:solidFill>
                            <a:schemeClr val="tx1"/>
                          </a:solidFill>
                          <a:effectLst/>
                          <a:latin typeface="Arial" panose="020B0604020202020204" pitchFamily="34" charset="0"/>
                          <a:cs typeface="Arial" panose="020B0604020202020204" pitchFamily="34" charset="0"/>
                        </a:rPr>
                        <a:t>L</a:t>
                      </a:r>
                      <a:r>
                        <a:rPr kumimoji="0" lang="en-US" altLang="en-US" sz="2200" b="0" i="0" u="none" strike="noStrike" cap="none" normalizeH="0" baseline="0">
                          <a:ln>
                            <a:noFill/>
                          </a:ln>
                          <a:solidFill>
                            <a:schemeClr val="tx1"/>
                          </a:solidFill>
                          <a:effectLst/>
                          <a:latin typeface="Arial" panose="020B0604020202020204" pitchFamily="34" charset="0"/>
                          <a:cs typeface="Arial" panose="020B0604020202020204" pitchFamily="34" charset="0"/>
                        </a:rPr>
                        <a:t>iberal Protestant + 45 M Anglican / Episcopalian</a:t>
                      </a:r>
                      <a:endParaRPr kumimoji="0" lang="en-US" altLang="en-US" sz="2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L="45720" marR="45720" marT="27425" marB="274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9B6B8B22-E990-99FE-748C-741C5DCDB681}"/>
              </a:ext>
            </a:extLst>
          </p:cNvPr>
          <p:cNvSpPr>
            <a:spLocks noGrp="1" noChangeArrowheads="1"/>
          </p:cNvSpPr>
          <p:nvPr>
            <p:ph type="title"/>
          </p:nvPr>
        </p:nvSpPr>
        <p:spPr/>
        <p:txBody>
          <a:bodyPr/>
          <a:lstStyle/>
          <a:p>
            <a:pPr eaLnBrk="1" hangingPunct="1"/>
            <a:r>
              <a:rPr lang="en-US" altLang="en-US" sz="2800"/>
              <a:t>Finally, Jesus warns…</a:t>
            </a:r>
          </a:p>
        </p:txBody>
      </p:sp>
      <p:sp>
        <p:nvSpPr>
          <p:cNvPr id="41987" name="Rectangle 3">
            <a:extLst>
              <a:ext uri="{FF2B5EF4-FFF2-40B4-BE49-F238E27FC236}">
                <a16:creationId xmlns:a16="http://schemas.microsoft.com/office/drawing/2014/main" id="{390B607A-3471-3493-296A-E75D4D10EFDF}"/>
              </a:ext>
            </a:extLst>
          </p:cNvPr>
          <p:cNvSpPr>
            <a:spLocks noGrp="1" noChangeArrowheads="1"/>
          </p:cNvSpPr>
          <p:nvPr>
            <p:ph type="body" idx="1"/>
          </p:nvPr>
        </p:nvSpPr>
        <p:spPr/>
        <p:txBody>
          <a:bodyPr/>
          <a:lstStyle/>
          <a:p>
            <a:pPr eaLnBrk="1" hangingPunct="1"/>
            <a:r>
              <a:rPr lang="en-US" altLang="en-US"/>
              <a:t>Jesus said to the Ephesian church, “But I have </a:t>
            </a:r>
            <a:r>
              <a:rPr lang="en-US" altLang="en-US" i="1"/>
              <a:t>this</a:t>
            </a:r>
            <a:r>
              <a:rPr lang="en-US" altLang="en-US"/>
              <a:t> against you, that you have left your first love.” Rev 2:4</a:t>
            </a:r>
          </a:p>
          <a:p>
            <a:pPr eaLnBrk="1" hangingPunct="1"/>
            <a:endParaRPr lang="en-US" altLang="en-US"/>
          </a:p>
          <a:p>
            <a:pPr eaLnBrk="1" hangingPunct="1"/>
            <a:endParaRPr lang="en-US" altLang="en-US"/>
          </a:p>
          <a:p>
            <a:pPr eaLnBrk="1" hangingPunct="1"/>
            <a:endParaRPr lang="en-US" altLang="en-US"/>
          </a:p>
          <a:p>
            <a:pPr eaLnBrk="1" hangingPunct="1"/>
            <a:r>
              <a:rPr lang="en-US" altLang="en-US"/>
              <a:t>All verses quoted from the NASB.</a:t>
            </a:r>
          </a:p>
          <a:p>
            <a:pPr eaLnBrk="1" hangingPunct="1"/>
            <a:endParaRPr lang="en-US" altLang="en-US"/>
          </a:p>
          <a:p>
            <a:pPr eaLnBrk="1" hangingPunct="1"/>
            <a:r>
              <a:rPr lang="en-US" altLang="en-US"/>
              <a:t>https://www.HistoryCart.com/Cornmeal.doc (&amp; .html)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962F59D-D210-883B-49C5-9607510A3A50}"/>
              </a:ext>
            </a:extLst>
          </p:cNvPr>
          <p:cNvSpPr>
            <a:spLocks noGrp="1" noChangeArrowheads="1"/>
          </p:cNvSpPr>
          <p:nvPr>
            <p:ph type="title"/>
          </p:nvPr>
        </p:nvSpPr>
        <p:spPr/>
        <p:txBody>
          <a:bodyPr/>
          <a:lstStyle/>
          <a:p>
            <a:pPr eaLnBrk="1" hangingPunct="1"/>
            <a:r>
              <a:rPr lang="en-US" altLang="en-US" sz="2800"/>
              <a:t>Coptic (also called Coptic Orthodox) 1</a:t>
            </a:r>
          </a:p>
        </p:txBody>
      </p:sp>
      <p:sp>
        <p:nvSpPr>
          <p:cNvPr id="6147" name="Rectangle 3">
            <a:extLst>
              <a:ext uri="{FF2B5EF4-FFF2-40B4-BE49-F238E27FC236}">
                <a16:creationId xmlns:a16="http://schemas.microsoft.com/office/drawing/2014/main" id="{273FB6F6-B776-2D87-2243-28FD85928DD0}"/>
              </a:ext>
            </a:extLst>
          </p:cNvPr>
          <p:cNvSpPr>
            <a:spLocks noGrp="1" noChangeArrowheads="1"/>
          </p:cNvSpPr>
          <p:nvPr>
            <p:ph type="body" idx="1"/>
          </p:nvPr>
        </p:nvSpPr>
        <p:spPr/>
        <p:txBody>
          <a:bodyPr/>
          <a:lstStyle/>
          <a:p>
            <a:pPr eaLnBrk="1" hangingPunct="1"/>
            <a:r>
              <a:rPr lang="en-US" altLang="en-US" sz="2600"/>
              <a:t>About 84 M Copts live mostly in Egypt, some in Sudan and Libya, and some in North America. Besides the Coptic church are the Syriac, Eritrean, and Malankara Syrian churches.</a:t>
            </a:r>
          </a:p>
          <a:p>
            <a:pPr eaLnBrk="1" hangingPunct="1"/>
            <a:r>
              <a:rPr lang="en-US" altLang="en-US" sz="2600"/>
              <a:t>They were kicked out as heretics at the Council of Chalcedon in 451 A.D. persecuted by the Orthodox.</a:t>
            </a:r>
          </a:p>
          <a:p>
            <a:pPr eaLnBrk="1" hangingPunct="1"/>
            <a:r>
              <a:rPr lang="en-US" altLang="en-US" sz="2600"/>
              <a:t>They are monophysites: Trinitarians who say Jesus had only one merged nature: divine and human.</a:t>
            </a:r>
          </a:p>
          <a:p>
            <a:pPr eaLnBrk="1" hangingPunct="1"/>
            <a:r>
              <a:rPr lang="en-US" altLang="en-US" sz="2600"/>
              <a:t>Strict Monophysites said it’s like putting a teaspoonful of Christ’s humanity in the ocean of His divinity.</a:t>
            </a:r>
          </a:p>
          <a:p>
            <a:pPr eaLnBrk="1" hangingPunct="1"/>
            <a:r>
              <a:rPr lang="en-US" altLang="en-US" sz="2600"/>
              <a:t>Miaphysite Monophysites say Christ has one unified nature with two compound parts: divine and human.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C04E64DE-9CDF-8399-643B-2E96B4309507}"/>
              </a:ext>
            </a:extLst>
          </p:cNvPr>
          <p:cNvSpPr>
            <a:spLocks noGrp="1" noChangeArrowheads="1"/>
          </p:cNvSpPr>
          <p:nvPr>
            <p:ph type="title"/>
          </p:nvPr>
        </p:nvSpPr>
        <p:spPr/>
        <p:txBody>
          <a:bodyPr/>
          <a:lstStyle/>
          <a:p>
            <a:pPr eaLnBrk="1" hangingPunct="1"/>
            <a:r>
              <a:rPr lang="en-US" altLang="en-US" sz="2800"/>
              <a:t>Coptic (also called Coptic Orthodox) 2</a:t>
            </a:r>
          </a:p>
        </p:txBody>
      </p:sp>
      <p:sp>
        <p:nvSpPr>
          <p:cNvPr id="7171" name="Rectangle 3">
            <a:extLst>
              <a:ext uri="{FF2B5EF4-FFF2-40B4-BE49-F238E27FC236}">
                <a16:creationId xmlns:a16="http://schemas.microsoft.com/office/drawing/2014/main" id="{6291777F-FACF-67CB-AE05-61BF3CB2DB73}"/>
              </a:ext>
            </a:extLst>
          </p:cNvPr>
          <p:cNvSpPr>
            <a:spLocks noGrp="1" noChangeArrowheads="1"/>
          </p:cNvSpPr>
          <p:nvPr>
            <p:ph type="body" idx="1"/>
          </p:nvPr>
        </p:nvSpPr>
        <p:spPr>
          <a:xfrm>
            <a:off x="457200" y="990600"/>
            <a:ext cx="8229600" cy="5410200"/>
          </a:xfrm>
        </p:spPr>
        <p:txBody>
          <a:bodyPr/>
          <a:lstStyle/>
          <a:p>
            <a:pPr eaLnBrk="1" hangingPunct="1">
              <a:spcAft>
                <a:spcPct val="20000"/>
              </a:spcAft>
            </a:pPr>
            <a:r>
              <a:rPr lang="en-US" altLang="en-US" sz="2600"/>
              <a:t>Roman Catholic and Coptic churches had a partial reconciliation in 2017. They recognize each other’s baptism, but do not take the Lord’s Supper together.</a:t>
            </a:r>
          </a:p>
          <a:p>
            <a:pPr eaLnBrk="1" hangingPunct="1">
              <a:spcAft>
                <a:spcPct val="20000"/>
              </a:spcAft>
            </a:pPr>
            <a:r>
              <a:rPr lang="en-US" altLang="en-US" sz="2600"/>
              <a:t>In the Lord’s Supper they use leavened bread, allow children to partake, all from the same loaf of bread</a:t>
            </a:r>
          </a:p>
          <a:p>
            <a:pPr eaLnBrk="1" hangingPunct="1">
              <a:spcAft>
                <a:spcPct val="20000"/>
              </a:spcAft>
            </a:pPr>
            <a:r>
              <a:rPr lang="en-US" altLang="en-US" sz="2600"/>
              <a:t>Heraclas of Alexandria (not Rome) (232-249 A.D.) was the first to be called a Pope.</a:t>
            </a:r>
          </a:p>
          <a:p>
            <a:pPr eaLnBrk="1" hangingPunct="1">
              <a:spcAft>
                <a:spcPct val="20000"/>
              </a:spcAft>
            </a:pPr>
            <a:r>
              <a:rPr lang="en-US" altLang="en-US" sz="2600"/>
              <a:t>Their Bible formerly had 1, 2, 3 Maccabees, Baruch, Ecclesiasticus (Sirach), Tobit, Wisdom of Solomon, Judith, and additions to Daniel and Esther. But under Cyril V (1874-1927) they rejected these.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2D799C3-636C-8BC6-4399-025F9BD8B318}"/>
              </a:ext>
            </a:extLst>
          </p:cNvPr>
          <p:cNvSpPr>
            <a:spLocks noGrp="1" noChangeArrowheads="1"/>
          </p:cNvSpPr>
          <p:nvPr>
            <p:ph type="title"/>
          </p:nvPr>
        </p:nvSpPr>
        <p:spPr>
          <a:xfrm>
            <a:off x="533400" y="304800"/>
            <a:ext cx="8001000" cy="533400"/>
          </a:xfrm>
        </p:spPr>
        <p:txBody>
          <a:bodyPr/>
          <a:lstStyle/>
          <a:p>
            <a:pPr eaLnBrk="1" hangingPunct="1"/>
            <a:r>
              <a:rPr lang="en-US" altLang="en-US" sz="2800"/>
              <a:t>Orthodox (or Eastern Orthodox)  1</a:t>
            </a:r>
          </a:p>
        </p:txBody>
      </p:sp>
      <p:sp>
        <p:nvSpPr>
          <p:cNvPr id="8195" name="Rectangle 3">
            <a:extLst>
              <a:ext uri="{FF2B5EF4-FFF2-40B4-BE49-F238E27FC236}">
                <a16:creationId xmlns:a16="http://schemas.microsoft.com/office/drawing/2014/main" id="{00348D53-10B7-5561-80AF-539A8919B1E3}"/>
              </a:ext>
            </a:extLst>
          </p:cNvPr>
          <p:cNvSpPr>
            <a:spLocks noGrp="1" noChangeArrowheads="1"/>
          </p:cNvSpPr>
          <p:nvPr>
            <p:ph type="body" idx="1"/>
          </p:nvPr>
        </p:nvSpPr>
        <p:spPr/>
        <p:txBody>
          <a:bodyPr/>
          <a:lstStyle/>
          <a:p>
            <a:pPr eaLnBrk="1" hangingPunct="1">
              <a:lnSpc>
                <a:spcPct val="90000"/>
              </a:lnSpc>
            </a:pPr>
            <a:r>
              <a:rPr lang="en-US" altLang="en-US" sz="2600"/>
              <a:t>Orthodox churches are based on original country, with Greek, Russian, and Serbian, and at least 14 others.</a:t>
            </a:r>
          </a:p>
          <a:p>
            <a:pPr eaLnBrk="1" hangingPunct="1">
              <a:lnSpc>
                <a:spcPct val="90000"/>
              </a:lnSpc>
            </a:pPr>
            <a:r>
              <a:rPr lang="en-US" altLang="en-US" sz="2600"/>
              <a:t>Venerating pictures is more important to them than even to Roman Catholics. -except for briefly under Emperor Leo I (the Iconoclast) (754-787 A.D.)</a:t>
            </a:r>
          </a:p>
          <a:p>
            <a:pPr eaLnBrk="1" hangingPunct="1">
              <a:lnSpc>
                <a:spcPct val="90000"/>
              </a:lnSpc>
            </a:pPr>
            <a:r>
              <a:rPr lang="en-US" altLang="en-US" sz="2600"/>
              <a:t>Russian orthodox have Trinity icons; Greek do not.</a:t>
            </a:r>
          </a:p>
          <a:p>
            <a:pPr eaLnBrk="1" hangingPunct="1">
              <a:lnSpc>
                <a:spcPct val="90000"/>
              </a:lnSpc>
            </a:pPr>
            <a:r>
              <a:rPr lang="en-US" altLang="en-US" sz="2600"/>
              <a:t>None venerate statues, whether of saints or Jesus.</a:t>
            </a:r>
          </a:p>
          <a:p>
            <a:pPr eaLnBrk="1" hangingPunct="1">
              <a:lnSpc>
                <a:spcPct val="90000"/>
              </a:lnSpc>
            </a:pPr>
            <a:r>
              <a:rPr lang="en-US" altLang="en-US" sz="2600"/>
              <a:t>Persecuted Jews in 628, and Copts in 527-568, 572.</a:t>
            </a:r>
          </a:p>
          <a:p>
            <a:pPr eaLnBrk="1" hangingPunct="1">
              <a:lnSpc>
                <a:spcPct val="90000"/>
              </a:lnSpc>
            </a:pPr>
            <a:r>
              <a:rPr lang="en-US" altLang="en-US" sz="2600"/>
              <a:t>Their main source of authority is church councils and various church writers interpreting scripture.</a:t>
            </a:r>
          </a:p>
          <a:p>
            <a:pPr eaLnBrk="1" hangingPunct="1">
              <a:lnSpc>
                <a:spcPct val="90000"/>
              </a:lnSpc>
            </a:pPr>
            <a:r>
              <a:rPr lang="en-US" altLang="en-US" sz="2600"/>
              <a:t>Their patriarch is more like a “governor” while the Roman Catholic Pope is more like an “Emperor”.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01BB20A-DE01-4E1A-5411-DF08F150BAB1}"/>
              </a:ext>
            </a:extLst>
          </p:cNvPr>
          <p:cNvSpPr>
            <a:spLocks noGrp="1" noChangeArrowheads="1"/>
          </p:cNvSpPr>
          <p:nvPr>
            <p:ph type="title"/>
          </p:nvPr>
        </p:nvSpPr>
        <p:spPr>
          <a:xfrm>
            <a:off x="533400" y="304800"/>
            <a:ext cx="8001000" cy="533400"/>
          </a:xfrm>
        </p:spPr>
        <p:txBody>
          <a:bodyPr/>
          <a:lstStyle/>
          <a:p>
            <a:pPr eaLnBrk="1" hangingPunct="1"/>
            <a:r>
              <a:rPr lang="en-US" altLang="en-US" sz="2800"/>
              <a:t>Orthodox (or Eastern Orthodox)  2</a:t>
            </a:r>
          </a:p>
        </p:txBody>
      </p:sp>
      <p:sp>
        <p:nvSpPr>
          <p:cNvPr id="9219" name="Rectangle 3">
            <a:extLst>
              <a:ext uri="{FF2B5EF4-FFF2-40B4-BE49-F238E27FC236}">
                <a16:creationId xmlns:a16="http://schemas.microsoft.com/office/drawing/2014/main" id="{383BB114-F7D4-5C89-D53D-68DCE31CCB70}"/>
              </a:ext>
            </a:extLst>
          </p:cNvPr>
          <p:cNvSpPr>
            <a:spLocks noGrp="1" noChangeArrowheads="1"/>
          </p:cNvSpPr>
          <p:nvPr>
            <p:ph type="body" idx="1"/>
          </p:nvPr>
        </p:nvSpPr>
        <p:spPr/>
        <p:txBody>
          <a:bodyPr/>
          <a:lstStyle/>
          <a:p>
            <a:pPr eaLnBrk="1" hangingPunct="1">
              <a:lnSpc>
                <a:spcPct val="80000"/>
              </a:lnSpc>
            </a:pPr>
            <a:r>
              <a:rPr lang="en-US" altLang="en-US" sz="2600"/>
              <a:t>Unlike Roman Catholic papal infallibility, orthodox freely admit a patriarch could be heretical.</a:t>
            </a:r>
          </a:p>
          <a:p>
            <a:pPr eaLnBrk="1" hangingPunct="1">
              <a:lnSpc>
                <a:spcPct val="80000"/>
              </a:lnSpc>
            </a:pPr>
            <a:r>
              <a:rPr lang="en-US" altLang="en-US" sz="2600"/>
              <a:t>They do not believe we inherit the stain of original sin, so no need for the Roman Catholic doctrine of Mary’s Immaculate Conception.</a:t>
            </a:r>
          </a:p>
          <a:p>
            <a:pPr eaLnBrk="1" hangingPunct="1">
              <a:lnSpc>
                <a:spcPct val="80000"/>
              </a:lnSpc>
            </a:pPr>
            <a:r>
              <a:rPr lang="en-US" altLang="en-US" sz="2600"/>
              <a:t>They celebrate Christmas in January.</a:t>
            </a:r>
          </a:p>
          <a:p>
            <a:pPr eaLnBrk="1" hangingPunct="1">
              <a:lnSpc>
                <a:spcPct val="80000"/>
              </a:lnSpc>
            </a:pPr>
            <a:r>
              <a:rPr lang="en-US" altLang="en-US" sz="2600"/>
              <a:t>Priests can be married once, but can never remarry. </a:t>
            </a:r>
          </a:p>
          <a:p>
            <a:pPr eaLnBrk="1" hangingPunct="1">
              <a:lnSpc>
                <a:spcPct val="80000"/>
              </a:lnSpc>
            </a:pPr>
            <a:r>
              <a:rPr lang="en-US" altLang="en-US" sz="2600"/>
              <a:t>They believe in “theosis” or a person’s deification, sharing God’s divinity and joining the godhead, and becoming free from sin.</a:t>
            </a:r>
          </a:p>
          <a:p>
            <a:pPr eaLnBrk="1" hangingPunct="1">
              <a:lnSpc>
                <a:spcPct val="80000"/>
              </a:lnSpc>
            </a:pPr>
            <a:r>
              <a:rPr lang="en-US" altLang="en-US" sz="2600"/>
              <a:t>In the Lord’s Supper they use leavened bread, and allow children to partake. Babies are immersed.</a:t>
            </a:r>
          </a:p>
          <a:p>
            <a:pPr eaLnBrk="1" hangingPunct="1">
              <a:lnSpc>
                <a:spcPct val="80000"/>
              </a:lnSpc>
            </a:pPr>
            <a:r>
              <a:rPr lang="en-US" altLang="en-US" sz="2600"/>
              <a:t>Russian Orthodox believe in baptizing cars also. (But immersion and car baptism don’t go well together!)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DDB9029-0ED6-4CBB-9166-DEE448696269}"/>
              </a:ext>
            </a:extLst>
          </p:cNvPr>
          <p:cNvSpPr>
            <a:spLocks noGrp="1" noChangeArrowheads="1"/>
          </p:cNvSpPr>
          <p:nvPr>
            <p:ph type="title"/>
          </p:nvPr>
        </p:nvSpPr>
        <p:spPr/>
        <p:txBody>
          <a:bodyPr/>
          <a:lstStyle/>
          <a:p>
            <a:pPr eaLnBrk="1" hangingPunct="1"/>
            <a:r>
              <a:rPr lang="en-US" altLang="en-US" sz="2800"/>
              <a:t>Roman Catholics 1</a:t>
            </a:r>
          </a:p>
        </p:txBody>
      </p:sp>
      <p:sp>
        <p:nvSpPr>
          <p:cNvPr id="10243" name="Rectangle 3">
            <a:extLst>
              <a:ext uri="{FF2B5EF4-FFF2-40B4-BE49-F238E27FC236}">
                <a16:creationId xmlns:a16="http://schemas.microsoft.com/office/drawing/2014/main" id="{E90C75AC-F498-B2CB-B2A6-8B3593199808}"/>
              </a:ext>
            </a:extLst>
          </p:cNvPr>
          <p:cNvSpPr>
            <a:spLocks noGrp="1" noChangeArrowheads="1"/>
          </p:cNvSpPr>
          <p:nvPr>
            <p:ph type="body" idx="1"/>
          </p:nvPr>
        </p:nvSpPr>
        <p:spPr/>
        <p:txBody>
          <a:bodyPr/>
          <a:lstStyle/>
          <a:p>
            <a:pPr eaLnBrk="1" hangingPunct="1">
              <a:lnSpc>
                <a:spcPct val="80000"/>
              </a:lnSpc>
            </a:pPr>
            <a:r>
              <a:rPr lang="en-US" altLang="en-US" sz="2600"/>
              <a:t>About 1,290 million worldwide, 55 million in the U.S. </a:t>
            </a:r>
          </a:p>
          <a:p>
            <a:pPr eaLnBrk="1" hangingPunct="1">
              <a:lnSpc>
                <a:spcPct val="80000"/>
              </a:lnSpc>
            </a:pPr>
            <a:r>
              <a:rPr lang="en-US" altLang="en-US" sz="2600"/>
              <a:t>Around 1 in 5 Americans are ex-Catholic.</a:t>
            </a:r>
          </a:p>
          <a:p>
            <a:pPr eaLnBrk="1" hangingPunct="1">
              <a:lnSpc>
                <a:spcPct val="80000"/>
              </a:lnSpc>
            </a:pPr>
            <a:r>
              <a:rPr lang="en-US" altLang="en-US" sz="2600"/>
              <a:t>No Roman bishop was called a pope until Julius of Rome in 347 A.D. Siricius c.384-399 was the first call himself a pope.</a:t>
            </a:r>
          </a:p>
          <a:p>
            <a:pPr eaLnBrk="1" hangingPunct="1">
              <a:lnSpc>
                <a:spcPct val="80000"/>
              </a:lnSpc>
            </a:pPr>
            <a:r>
              <a:rPr lang="en-US" altLang="en-US" sz="2600"/>
              <a:t>From 847-859, the false decretals “proved” Peter and his successors being head of all churches. But by 1100 A.D. the decretals were proven to be forgeries. </a:t>
            </a:r>
          </a:p>
          <a:p>
            <a:pPr eaLnBrk="1" hangingPunct="1">
              <a:lnSpc>
                <a:spcPct val="80000"/>
              </a:lnSpc>
            </a:pPr>
            <a:r>
              <a:rPr lang="en-US" altLang="en-US" sz="2600"/>
              <a:t>Persecuted Jews in the west in 554, 561, 582, 628, 638, 646, 847, 1096, 1121, 1146-1148, 1181-1189, 1215, 1306, 1321, 1348, 1478-1834, 1846-1848 A.D.</a:t>
            </a:r>
          </a:p>
          <a:p>
            <a:pPr eaLnBrk="1" hangingPunct="1">
              <a:lnSpc>
                <a:spcPct val="80000"/>
              </a:lnSpc>
            </a:pPr>
            <a:r>
              <a:rPr lang="en-US" altLang="en-US" sz="2600"/>
              <a:t>“Cadaver synod” where Pope Formosus was exhumed and tried and convicted of heresy in 897 A.D.</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Bookman Old Style"/>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322</TotalTime>
  <Words>3556</Words>
  <Application>Microsoft Office PowerPoint</Application>
  <PresentationFormat>On-screen Show (4:3)</PresentationFormat>
  <Paragraphs>217</Paragraphs>
  <Slides>40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Bookman Old Style</vt:lpstr>
      <vt:lpstr>Default Design</vt:lpstr>
      <vt:lpstr> Cornmeal </vt:lpstr>
      <vt:lpstr>CORNMEAL, the 10,000 ft View</vt:lpstr>
      <vt:lpstr>CORNMEAL, the 10,000 ft View</vt:lpstr>
      <vt:lpstr>Categories of Various Churches</vt:lpstr>
      <vt:lpstr>Coptic (also called Coptic Orthodox) 1</vt:lpstr>
      <vt:lpstr>Coptic (also called Coptic Orthodox) 2</vt:lpstr>
      <vt:lpstr>Orthodox (or Eastern Orthodox)  1</vt:lpstr>
      <vt:lpstr>Orthodox (or Eastern Orthodox)  2</vt:lpstr>
      <vt:lpstr>Roman Catholics 1</vt:lpstr>
      <vt:lpstr>Roman Catholics 2</vt:lpstr>
      <vt:lpstr>Nestorians (or Nestorian Orthodox) 1</vt:lpstr>
      <vt:lpstr>Nestorians (or Nestorian Orthodox) 2</vt:lpstr>
      <vt:lpstr>Multi-grain Groups</vt:lpstr>
      <vt:lpstr>Evangelicals (or Conservative Christians)</vt:lpstr>
      <vt:lpstr>Distinctives of all Evangelicals </vt:lpstr>
      <vt:lpstr>Three Types of Evangelicals</vt:lpstr>
      <vt:lpstr>Ante-Nicene Christians (until 325 A.D.) 1</vt:lpstr>
      <vt:lpstr>Ante-Nicene Christians (until 325 A.D.) 2</vt:lpstr>
      <vt:lpstr>Ante-Nicene Christians (until 325 A.D.) 3</vt:lpstr>
      <vt:lpstr>“Liberal Christians” 1</vt:lpstr>
      <vt:lpstr>All CORNE groups: the Nicene Creed 1</vt:lpstr>
      <vt:lpstr>All CORNE groups: the Nicene Creed 2</vt:lpstr>
      <vt:lpstr>CORNEA Doctrine 1 </vt:lpstr>
      <vt:lpstr>CORNEA Doctrine 2 </vt:lpstr>
      <vt:lpstr>CORNEA Experience and Practice 1</vt:lpstr>
      <vt:lpstr>CORNEA Experience and Practice 2</vt:lpstr>
      <vt:lpstr>Various Groups Believe 1</vt:lpstr>
      <vt:lpstr>Various Groups Believe 2</vt:lpstr>
      <vt:lpstr>OR: orthodox and Roman Catholics 1</vt:lpstr>
      <vt:lpstr>OR: orthodox and Roman Catholics 2</vt:lpstr>
      <vt:lpstr>OEA: Orthodox, Evangelicals,  and Ante-Nicene</vt:lpstr>
      <vt:lpstr>Who today is most like the Ante-Nicene Christians? 1</vt:lpstr>
      <vt:lpstr>Who today is most like the Ante-Nicene Christians? 2</vt:lpstr>
      <vt:lpstr>Who today is most like the Ante-Nicene Christians? 3</vt:lpstr>
      <vt:lpstr>CORNMEAL Summary 1</vt:lpstr>
      <vt:lpstr>CORNMEAL Summary 2</vt:lpstr>
      <vt:lpstr>Scripture says…</vt:lpstr>
      <vt:lpstr>But some people do…</vt:lpstr>
      <vt:lpstr>But other do…</vt:lpstr>
      <vt:lpstr>Finally, Jesus warns…</vt:lpstr>
    </vt:vector>
  </TitlesOfParts>
  <Company>Christian Debater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CORNMEAL</dc:title>
  <dc:subject>A Taste of Various Churches</dc:subject>
  <dc:creator>Steve Morrison</dc:creator>
  <cp:keywords>Christian groups, denominations</cp:keywords>
  <cp:lastModifiedBy>Steve Morrison</cp:lastModifiedBy>
  <cp:revision>55</cp:revision>
  <dcterms:created xsi:type="dcterms:W3CDTF">2018-02-21T02:12:06Z</dcterms:created>
  <dcterms:modified xsi:type="dcterms:W3CDTF">2024-03-22T13:47:41Z</dcterms:modified>
</cp:coreProperties>
</file>